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44" r:id="rId2"/>
  </p:sldMasterIdLst>
  <p:notesMasterIdLst>
    <p:notesMasterId r:id="rId31"/>
  </p:notesMasterIdLst>
  <p:sldIdLst>
    <p:sldId id="256" r:id="rId3"/>
    <p:sldId id="426" r:id="rId4"/>
    <p:sldId id="435" r:id="rId5"/>
    <p:sldId id="427" r:id="rId6"/>
    <p:sldId id="428" r:id="rId7"/>
    <p:sldId id="429" r:id="rId8"/>
    <p:sldId id="430" r:id="rId9"/>
    <p:sldId id="431" r:id="rId10"/>
    <p:sldId id="432" r:id="rId11"/>
    <p:sldId id="433" r:id="rId12"/>
    <p:sldId id="436" r:id="rId13"/>
    <p:sldId id="434" r:id="rId14"/>
    <p:sldId id="437" r:id="rId15"/>
    <p:sldId id="438" r:id="rId16"/>
    <p:sldId id="440" r:id="rId17"/>
    <p:sldId id="439" r:id="rId18"/>
    <p:sldId id="441" r:id="rId19"/>
    <p:sldId id="442" r:id="rId20"/>
    <p:sldId id="443" r:id="rId21"/>
    <p:sldId id="444" r:id="rId22"/>
    <p:sldId id="445" r:id="rId23"/>
    <p:sldId id="446" r:id="rId24"/>
    <p:sldId id="450" r:id="rId25"/>
    <p:sldId id="453" r:id="rId26"/>
    <p:sldId id="447" r:id="rId27"/>
    <p:sldId id="448" r:id="rId28"/>
    <p:sldId id="449" r:id="rId29"/>
    <p:sldId id="305"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3"/>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776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776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776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8CE633-7F13-40E3-A261-CD50F845678E}" type="slidenum">
              <a:rPr lang="en-GB"/>
              <a:pPr>
                <a:defRPr/>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CE633-7F13-40E3-A261-CD50F845678E}" type="slidenum">
              <a:rPr lang="en-GB" smtClean="0"/>
              <a:pPr>
                <a:defRPr/>
              </a:pPr>
              <a:t>1</a:t>
            </a:fld>
            <a:endParaRPr lang="en-GB"/>
          </a:p>
        </p:txBody>
      </p:sp>
    </p:spTree>
    <p:extLst>
      <p:ext uri="{BB962C8B-B14F-4D97-AF65-F5344CB8AC3E}">
        <p14:creationId xmlns:p14="http://schemas.microsoft.com/office/powerpoint/2010/main" val="21520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grpSp>
        <p:nvGrpSpPr>
          <p:cNvPr id="18" name="Group 4"/>
          <p:cNvGrpSpPr>
            <a:grpSpLocks noChangeAspect="1"/>
          </p:cNvGrpSpPr>
          <p:nvPr/>
        </p:nvGrpSpPr>
        <p:grpSpPr bwMode="auto">
          <a:xfrm>
            <a:off x="2470836" y="2337323"/>
            <a:ext cx="1130642" cy="444393"/>
            <a:chOff x="1931" y="1786"/>
            <a:chExt cx="1898" cy="746"/>
          </a:xfrm>
          <a:solidFill>
            <a:schemeClr val="accent1"/>
          </a:solidFill>
        </p:grpSpPr>
        <p:sp>
          <p:nvSpPr>
            <p:cNvPr id="20"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77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6" name="Group 4"/>
          <p:cNvGrpSpPr>
            <a:grpSpLocks noChangeAspect="1"/>
          </p:cNvGrpSpPr>
          <p:nvPr/>
        </p:nvGrpSpPr>
        <p:grpSpPr bwMode="auto">
          <a:xfrm>
            <a:off x="2474005" y="2335988"/>
            <a:ext cx="2362201" cy="741363"/>
            <a:chOff x="1730" y="1661"/>
            <a:chExt cx="1488" cy="467"/>
          </a:xfrm>
        </p:grpSpPr>
        <p:sp>
          <p:nvSpPr>
            <p:cNvPr id="27"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6152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1" name="Group 20"/>
          <p:cNvGrpSpPr/>
          <p:nvPr/>
        </p:nvGrpSpPr>
        <p:grpSpPr>
          <a:xfrm>
            <a:off x="2474005" y="2335988"/>
            <a:ext cx="2843213" cy="485769"/>
            <a:chOff x="2742562" y="2636845"/>
            <a:chExt cx="2843213" cy="485769"/>
          </a:xfrm>
        </p:grpSpPr>
        <p:sp>
          <p:nvSpPr>
            <p:cNvPr id="25"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475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2" name="Title 1"/>
          <p:cNvSpPr>
            <a:spLocks noGrp="1"/>
          </p:cNvSpPr>
          <p:nvPr>
            <p:ph type="ctrTitle"/>
          </p:nvPr>
        </p:nvSpPr>
        <p:spPr>
          <a:xfrm>
            <a:off x="2754421" y="2648932"/>
            <a:ext cx="3604815" cy="2733773"/>
          </a:xfrm>
        </p:spPr>
        <p:txBody>
          <a:bodyPr tIns="0" bIns="0" anchor="t" anchorCtr="0">
            <a:normAutofit/>
          </a:bodyPr>
          <a:lstStyle>
            <a:lvl1pPr algn="l">
              <a:defRPr sz="2800"/>
            </a:lvl1pPr>
          </a:lstStyle>
          <a:p>
            <a:r>
              <a:rPr lang="en-US" dirty="0"/>
              <a:t>Click to edit Master title style</a:t>
            </a:r>
          </a:p>
        </p:txBody>
      </p:sp>
      <p:sp>
        <p:nvSpPr>
          <p:cNvPr id="22" name="Picture Placeholder 21"/>
          <p:cNvSpPr>
            <a:spLocks noGrp="1" noChangeAspect="1"/>
          </p:cNvSpPr>
          <p:nvPr>
            <p:ph type="pic" sz="quarter" idx="13"/>
          </p:nvPr>
        </p:nvSpPr>
        <p:spPr>
          <a:xfrm>
            <a:off x="387350" y="1593850"/>
            <a:ext cx="8756650"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endParaRPr lang="en-GB"/>
          </a:p>
        </p:txBody>
      </p:sp>
      <p:sp>
        <p:nvSpPr>
          <p:cNvPr id="7" name="TextBox 6"/>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8"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Tree>
    <p:extLst>
      <p:ext uri="{BB962C8B-B14F-4D97-AF65-F5344CB8AC3E}">
        <p14:creationId xmlns:p14="http://schemas.microsoft.com/office/powerpoint/2010/main" val="15737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87350" y="1593850"/>
            <a:ext cx="8369300" cy="4686299"/>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Tree>
    <p:extLst>
      <p:ext uri="{BB962C8B-B14F-4D97-AF65-F5344CB8AC3E}">
        <p14:creationId xmlns:p14="http://schemas.microsoft.com/office/powerpoint/2010/main" val="50556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7350" y="1593850"/>
            <a:ext cx="3993430"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63220" y="1593850"/>
            <a:ext cx="3993430"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Bucharest, 9 June 2022</a:t>
            </a:r>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‹Nr.›</a:t>
            </a:fld>
            <a:endParaRPr lang="en-GB"/>
          </a:p>
        </p:txBody>
      </p:sp>
    </p:spTree>
    <p:extLst>
      <p:ext uri="{BB962C8B-B14F-4D97-AF65-F5344CB8AC3E}">
        <p14:creationId xmlns:p14="http://schemas.microsoft.com/office/powerpoint/2010/main" val="19084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7350" y="1593850"/>
            <a:ext cx="3993430"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Bucharest, 9 June 2022</a:t>
            </a:r>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‹Nr.›</a:t>
            </a:fld>
            <a:endParaRPr lang="en-GB"/>
          </a:p>
        </p:txBody>
      </p:sp>
      <p:sp>
        <p:nvSpPr>
          <p:cNvPr id="10" name="Content Placeholder 9"/>
          <p:cNvSpPr>
            <a:spLocks noGrp="1"/>
          </p:cNvSpPr>
          <p:nvPr>
            <p:ph sz="quarter" idx="13"/>
          </p:nvPr>
        </p:nvSpPr>
        <p:spPr>
          <a:xfrm>
            <a:off x="4762500" y="1593850"/>
            <a:ext cx="3994150" cy="2503021"/>
          </a:xfrm>
        </p:spPr>
        <p:txBody>
          <a:bodyPr/>
          <a:lstStyle/>
          <a:p>
            <a:pPr lvl="0"/>
            <a:endParaRPr lang="en-GB" dirty="0"/>
          </a:p>
        </p:txBody>
      </p:sp>
      <p:sp>
        <p:nvSpPr>
          <p:cNvPr id="11" name="Content Placeholder 9"/>
          <p:cNvSpPr>
            <a:spLocks noGrp="1"/>
          </p:cNvSpPr>
          <p:nvPr>
            <p:ph sz="quarter" idx="14"/>
          </p:nvPr>
        </p:nvSpPr>
        <p:spPr>
          <a:xfrm>
            <a:off x="4762501" y="4345840"/>
            <a:ext cx="1862418" cy="1856523"/>
          </a:xfrm>
        </p:spPr>
        <p:txBody>
          <a:bodyPr/>
          <a:lstStyle/>
          <a:p>
            <a:pPr lvl="0"/>
            <a:endParaRPr lang="en-GB" dirty="0"/>
          </a:p>
        </p:txBody>
      </p:sp>
      <p:sp>
        <p:nvSpPr>
          <p:cNvPr id="13" name="Content Placeholder 9"/>
          <p:cNvSpPr>
            <a:spLocks noGrp="1"/>
          </p:cNvSpPr>
          <p:nvPr>
            <p:ph sz="quarter" idx="15"/>
          </p:nvPr>
        </p:nvSpPr>
        <p:spPr>
          <a:xfrm>
            <a:off x="6894232" y="4345840"/>
            <a:ext cx="1862418" cy="1856523"/>
          </a:xfrm>
        </p:spPr>
        <p:txBody>
          <a:bodyPr/>
          <a:lstStyle/>
          <a:p>
            <a:pPr lvl="0"/>
            <a:endParaRPr lang="en-GB" dirty="0"/>
          </a:p>
        </p:txBody>
      </p:sp>
    </p:spTree>
    <p:extLst>
      <p:ext uri="{BB962C8B-B14F-4D97-AF65-F5344CB8AC3E}">
        <p14:creationId xmlns:p14="http://schemas.microsoft.com/office/powerpoint/2010/main" val="10210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Bucharest, 9 June 2022</a:t>
            </a:r>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‹Nr.›</a:t>
            </a:fld>
            <a:endParaRPr lang="en-GB"/>
          </a:p>
        </p:txBody>
      </p:sp>
      <p:sp>
        <p:nvSpPr>
          <p:cNvPr id="10" name="Content Placeholder 9"/>
          <p:cNvSpPr>
            <a:spLocks noGrp="1"/>
          </p:cNvSpPr>
          <p:nvPr>
            <p:ph sz="quarter" idx="13"/>
          </p:nvPr>
        </p:nvSpPr>
        <p:spPr>
          <a:xfrm>
            <a:off x="387350" y="1593850"/>
            <a:ext cx="3994150" cy="2503021"/>
          </a:xfrm>
        </p:spPr>
        <p:txBody>
          <a:bodyPr/>
          <a:lstStyle/>
          <a:p>
            <a:pPr lvl="0"/>
            <a:endParaRPr lang="en-GB" dirty="0"/>
          </a:p>
        </p:txBody>
      </p:sp>
      <p:sp>
        <p:nvSpPr>
          <p:cNvPr id="11" name="Content Placeholder 9"/>
          <p:cNvSpPr>
            <a:spLocks noGrp="1"/>
          </p:cNvSpPr>
          <p:nvPr>
            <p:ph sz="quarter" idx="14"/>
          </p:nvPr>
        </p:nvSpPr>
        <p:spPr>
          <a:xfrm>
            <a:off x="387351" y="4345840"/>
            <a:ext cx="1862418" cy="1856523"/>
          </a:xfrm>
        </p:spPr>
        <p:txBody>
          <a:bodyPr/>
          <a:lstStyle/>
          <a:p>
            <a:pPr lvl="0"/>
            <a:endParaRPr lang="en-GB" dirty="0"/>
          </a:p>
        </p:txBody>
      </p:sp>
      <p:sp>
        <p:nvSpPr>
          <p:cNvPr id="13" name="Content Placeholder 9"/>
          <p:cNvSpPr>
            <a:spLocks noGrp="1"/>
          </p:cNvSpPr>
          <p:nvPr>
            <p:ph sz="quarter" idx="15"/>
          </p:nvPr>
        </p:nvSpPr>
        <p:spPr>
          <a:xfrm>
            <a:off x="2519082" y="4345840"/>
            <a:ext cx="1862418" cy="1856523"/>
          </a:xfrm>
        </p:spPr>
        <p:txBody>
          <a:bodyPr/>
          <a:lstStyle/>
          <a:p>
            <a:pPr lvl="0"/>
            <a:endParaRPr lang="en-GB" dirty="0"/>
          </a:p>
        </p:txBody>
      </p:sp>
      <p:sp>
        <p:nvSpPr>
          <p:cNvPr id="9" name="Content Placeholder 3"/>
          <p:cNvSpPr>
            <a:spLocks noGrp="1"/>
          </p:cNvSpPr>
          <p:nvPr>
            <p:ph sz="half" idx="2" hasCustomPrompt="1"/>
          </p:nvPr>
        </p:nvSpPr>
        <p:spPr>
          <a:xfrm>
            <a:off x="4763220" y="1593850"/>
            <a:ext cx="3993430"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58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Bucharest, 9 June 2022</a:t>
            </a:r>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‹Nr.›</a:t>
            </a:fld>
            <a:endParaRPr lang="en-GB"/>
          </a:p>
        </p:txBody>
      </p:sp>
      <p:sp>
        <p:nvSpPr>
          <p:cNvPr id="10" name="Content Placeholder 9"/>
          <p:cNvSpPr>
            <a:spLocks noGrp="1"/>
          </p:cNvSpPr>
          <p:nvPr>
            <p:ph sz="quarter" idx="13"/>
          </p:nvPr>
        </p:nvSpPr>
        <p:spPr>
          <a:xfrm>
            <a:off x="387350" y="1593850"/>
            <a:ext cx="3994150" cy="2503021"/>
          </a:xfrm>
        </p:spPr>
        <p:txBody>
          <a:bodyPr/>
          <a:lstStyle/>
          <a:p>
            <a:pPr lvl="0"/>
            <a:endParaRPr lang="en-GB" dirty="0"/>
          </a:p>
        </p:txBody>
      </p:sp>
      <p:sp>
        <p:nvSpPr>
          <p:cNvPr id="11" name="Content Placeholder 9"/>
          <p:cNvSpPr>
            <a:spLocks noGrp="1"/>
          </p:cNvSpPr>
          <p:nvPr>
            <p:ph sz="quarter" idx="14"/>
          </p:nvPr>
        </p:nvSpPr>
        <p:spPr>
          <a:xfrm>
            <a:off x="387351" y="4345840"/>
            <a:ext cx="1862418" cy="1856523"/>
          </a:xfrm>
        </p:spPr>
        <p:txBody>
          <a:bodyPr/>
          <a:lstStyle/>
          <a:p>
            <a:pPr lvl="0"/>
            <a:endParaRPr lang="en-GB" dirty="0"/>
          </a:p>
        </p:txBody>
      </p:sp>
      <p:sp>
        <p:nvSpPr>
          <p:cNvPr id="13" name="Content Placeholder 9"/>
          <p:cNvSpPr>
            <a:spLocks noGrp="1"/>
          </p:cNvSpPr>
          <p:nvPr>
            <p:ph sz="quarter" idx="15"/>
          </p:nvPr>
        </p:nvSpPr>
        <p:spPr>
          <a:xfrm>
            <a:off x="2519082" y="4345840"/>
            <a:ext cx="1862418" cy="1856523"/>
          </a:xfrm>
        </p:spPr>
        <p:txBody>
          <a:bodyPr/>
          <a:lstStyle/>
          <a:p>
            <a:pPr lvl="0"/>
            <a:endParaRPr lang="en-GB" dirty="0"/>
          </a:p>
        </p:txBody>
      </p:sp>
      <p:sp>
        <p:nvSpPr>
          <p:cNvPr id="12" name="Content Placeholder 9"/>
          <p:cNvSpPr>
            <a:spLocks noGrp="1"/>
          </p:cNvSpPr>
          <p:nvPr>
            <p:ph sz="quarter" idx="16"/>
          </p:nvPr>
        </p:nvSpPr>
        <p:spPr>
          <a:xfrm>
            <a:off x="4762500" y="3777896"/>
            <a:ext cx="3994150" cy="2424468"/>
          </a:xfrm>
        </p:spPr>
        <p:txBody>
          <a:bodyPr/>
          <a:lstStyle/>
          <a:p>
            <a:pPr lvl="0"/>
            <a:endParaRPr lang="en-GB" dirty="0"/>
          </a:p>
        </p:txBody>
      </p:sp>
      <p:sp>
        <p:nvSpPr>
          <p:cNvPr id="14" name="Content Placeholder 9"/>
          <p:cNvSpPr>
            <a:spLocks noGrp="1"/>
          </p:cNvSpPr>
          <p:nvPr>
            <p:ph sz="quarter" idx="17"/>
          </p:nvPr>
        </p:nvSpPr>
        <p:spPr>
          <a:xfrm>
            <a:off x="4762501" y="1593850"/>
            <a:ext cx="1862418" cy="1935076"/>
          </a:xfrm>
        </p:spPr>
        <p:txBody>
          <a:bodyPr/>
          <a:lstStyle/>
          <a:p>
            <a:pPr lvl="0"/>
            <a:endParaRPr lang="en-GB" dirty="0"/>
          </a:p>
        </p:txBody>
      </p:sp>
      <p:sp>
        <p:nvSpPr>
          <p:cNvPr id="15" name="Content Placeholder 9"/>
          <p:cNvSpPr>
            <a:spLocks noGrp="1"/>
          </p:cNvSpPr>
          <p:nvPr>
            <p:ph sz="quarter" idx="18"/>
          </p:nvPr>
        </p:nvSpPr>
        <p:spPr>
          <a:xfrm>
            <a:off x="6894232" y="1593850"/>
            <a:ext cx="1862418" cy="1935076"/>
          </a:xfrm>
        </p:spPr>
        <p:txBody>
          <a:bodyPr/>
          <a:lstStyle/>
          <a:p>
            <a:pPr lvl="0"/>
            <a:endParaRPr lang="en-GB" dirty="0"/>
          </a:p>
        </p:txBody>
      </p:sp>
    </p:spTree>
    <p:extLst>
      <p:ext uri="{BB962C8B-B14F-4D97-AF65-F5344CB8AC3E}">
        <p14:creationId xmlns:p14="http://schemas.microsoft.com/office/powerpoint/2010/main" val="30229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Bucharest, 9 June 2022</a:t>
            </a:r>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‹Nr.›</a:t>
            </a:fld>
            <a:endParaRPr lang="en-GB"/>
          </a:p>
        </p:txBody>
      </p:sp>
    </p:spTree>
    <p:extLst>
      <p:ext uri="{BB962C8B-B14F-4D97-AF65-F5344CB8AC3E}">
        <p14:creationId xmlns:p14="http://schemas.microsoft.com/office/powerpoint/2010/main" val="121482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Bucharest, 9 June 2022</a:t>
            </a:r>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‹Nr.›</a:t>
            </a:fld>
            <a:endParaRPr lang="en-GB"/>
          </a:p>
        </p:txBody>
      </p:sp>
    </p:spTree>
    <p:extLst>
      <p:ext uri="{BB962C8B-B14F-4D97-AF65-F5344CB8AC3E}">
        <p14:creationId xmlns:p14="http://schemas.microsoft.com/office/powerpoint/2010/main" val="31818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62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 Full Logo">
    <p:spTree>
      <p:nvGrpSpPr>
        <p:cNvPr id="1" name=""/>
        <p:cNvGrpSpPr/>
        <p:nvPr/>
      </p:nvGrpSpPr>
      <p:grpSpPr>
        <a:xfrm>
          <a:off x="0" y="0"/>
          <a:ext cx="0" cy="0"/>
          <a:chOff x="0" y="0"/>
          <a:chExt cx="0" cy="0"/>
        </a:xfrm>
      </p:grpSpPr>
      <p:grpSp>
        <p:nvGrpSpPr>
          <p:cNvPr id="13" name="Group 4"/>
          <p:cNvGrpSpPr>
            <a:grpSpLocks noChangeAspect="1"/>
          </p:cNvGrpSpPr>
          <p:nvPr/>
        </p:nvGrpSpPr>
        <p:grpSpPr bwMode="auto">
          <a:xfrm>
            <a:off x="2372969" y="2437825"/>
            <a:ext cx="4380166" cy="1469462"/>
            <a:chOff x="706" y="1431"/>
            <a:chExt cx="4346" cy="1458"/>
          </a:xfrm>
        </p:grpSpPr>
        <p:sp>
          <p:nvSpPr>
            <p:cNvPr id="14"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 Placeholder 2"/>
          <p:cNvSpPr>
            <a:spLocks noGrp="1"/>
          </p:cNvSpPr>
          <p:nvPr>
            <p:ph type="body" sz="quarter" idx="11" hasCustomPrompt="1"/>
          </p:nvPr>
        </p:nvSpPr>
        <p:spPr>
          <a:xfrm>
            <a:off x="387350" y="4142423"/>
            <a:ext cx="8369300"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spTree>
    <p:extLst>
      <p:ext uri="{BB962C8B-B14F-4D97-AF65-F5344CB8AC3E}">
        <p14:creationId xmlns:p14="http://schemas.microsoft.com/office/powerpoint/2010/main" val="13733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nd Slide - Shield">
    <p:spTree>
      <p:nvGrpSpPr>
        <p:cNvPr id="1" name=""/>
        <p:cNvGrpSpPr/>
        <p:nvPr/>
      </p:nvGrpSpPr>
      <p:grpSpPr>
        <a:xfrm>
          <a:off x="0" y="0"/>
          <a:ext cx="0" cy="0"/>
          <a:chOff x="0" y="0"/>
          <a:chExt cx="0" cy="0"/>
        </a:xfrm>
      </p:grpSpPr>
      <p:sp>
        <p:nvSpPr>
          <p:cNvPr id="6" name="Freeform 5"/>
          <p:cNvSpPr>
            <a:spLocks noEditPoints="1"/>
          </p:cNvSpPr>
          <p:nvPr/>
        </p:nvSpPr>
        <p:spPr bwMode="auto">
          <a:xfrm>
            <a:off x="3999345" y="2320520"/>
            <a:ext cx="1127415" cy="15277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2522538" y="4232732"/>
            <a:ext cx="4098925"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dirty="0"/>
              <a:t>dundee.ac.uk</a:t>
            </a:r>
          </a:p>
        </p:txBody>
      </p:sp>
    </p:spTree>
    <p:extLst>
      <p:ext uri="{BB962C8B-B14F-4D97-AF65-F5344CB8AC3E}">
        <p14:creationId xmlns:p14="http://schemas.microsoft.com/office/powerpoint/2010/main" val="359023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GB"/>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a:xfrm>
            <a:off x="6817317" y="5054602"/>
            <a:ext cx="413483" cy="279400"/>
          </a:xfrm>
        </p:spPr>
        <p:txBody>
          <a:bodyPr/>
          <a:lstStyle/>
          <a:p>
            <a:pPr>
              <a:defRPr/>
            </a:pPr>
            <a:fld id="{51F202EF-E713-4AF2-8499-D5344F9EB6A7}" type="slidenum">
              <a:rPr lang="en-GB" smtClean="0"/>
              <a:pPr>
                <a:defRPr/>
              </a:pPr>
              <a:t>‹Nr.›</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510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F7B0D58-E4A8-4DF1-8AB8-4348370D8517}" type="slidenum">
              <a:rPr lang="en-GB" smtClean="0"/>
              <a:pPr>
                <a:defRPr/>
              </a:pPr>
              <a:t>‹Nr.›</a:t>
            </a:fld>
            <a:endParaRPr lang="en-GB"/>
          </a:p>
        </p:txBody>
      </p:sp>
    </p:spTree>
    <p:extLst>
      <p:ext uri="{BB962C8B-B14F-4D97-AF65-F5344CB8AC3E}">
        <p14:creationId xmlns:p14="http://schemas.microsoft.com/office/powerpoint/2010/main" val="232680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7263AB12-9BCF-4329-817D-9F2B771A1BD3}" type="slidenum">
              <a:rPr lang="en-GB" smtClean="0"/>
              <a:pPr>
                <a:defRPr/>
              </a:pPr>
              <a:t>‹Nr.›</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44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t>Bucharest, 9 June 2022</a:t>
            </a:r>
            <a:endParaRPr lang="en-GB"/>
          </a:p>
        </p:txBody>
      </p:sp>
      <p:sp>
        <p:nvSpPr>
          <p:cNvPr id="7" name="Slide Number Placeholder 6"/>
          <p:cNvSpPr>
            <a:spLocks noGrp="1"/>
          </p:cNvSpPr>
          <p:nvPr>
            <p:ph type="sldNum" sz="quarter" idx="12"/>
          </p:nvPr>
        </p:nvSpPr>
        <p:spPr/>
        <p:txBody>
          <a:bodyPr/>
          <a:lstStyle/>
          <a:p>
            <a:pPr>
              <a:defRPr/>
            </a:pPr>
            <a:fld id="{32073D9F-7338-4957-9326-D1B734401777}" type="slidenum">
              <a:rPr lang="en-GB" smtClean="0"/>
              <a:pPr>
                <a:defRPr/>
              </a:pPr>
              <a:t>‹Nr.›</a:t>
            </a:fld>
            <a:endParaRPr lang="en-GB"/>
          </a:p>
        </p:txBody>
      </p:sp>
    </p:spTree>
    <p:extLst>
      <p:ext uri="{BB962C8B-B14F-4D97-AF65-F5344CB8AC3E}">
        <p14:creationId xmlns:p14="http://schemas.microsoft.com/office/powerpoint/2010/main" val="3997393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en-US"/>
              <a:t>Bucharest, 9 June 2022</a:t>
            </a:r>
            <a:endParaRPr lang="en-GB"/>
          </a:p>
        </p:txBody>
      </p:sp>
      <p:sp>
        <p:nvSpPr>
          <p:cNvPr id="9" name="Slide Number Placeholder 8"/>
          <p:cNvSpPr>
            <a:spLocks noGrp="1"/>
          </p:cNvSpPr>
          <p:nvPr>
            <p:ph type="sldNum" sz="quarter" idx="12"/>
          </p:nvPr>
        </p:nvSpPr>
        <p:spPr/>
        <p:txBody>
          <a:bodyPr/>
          <a:lstStyle/>
          <a:p>
            <a:pPr>
              <a:defRPr/>
            </a:pPr>
            <a:fld id="{E075EF0D-9966-4EAC-9FE7-7830F647D9EB}" type="slidenum">
              <a:rPr lang="en-GB" smtClean="0"/>
              <a:pPr>
                <a:defRPr/>
              </a:pPr>
              <a:t>‹Nr.›</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083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US"/>
              <a:t>Bucharest, 9 June 2022</a:t>
            </a:r>
            <a:endParaRPr lang="en-GB"/>
          </a:p>
        </p:txBody>
      </p:sp>
      <p:sp>
        <p:nvSpPr>
          <p:cNvPr id="5" name="Slide Number Placeholder 4"/>
          <p:cNvSpPr>
            <a:spLocks noGrp="1"/>
          </p:cNvSpPr>
          <p:nvPr>
            <p:ph type="sldNum" sz="quarter" idx="12"/>
          </p:nvPr>
        </p:nvSpPr>
        <p:spPr/>
        <p:txBody>
          <a:bodyPr/>
          <a:lstStyle/>
          <a:p>
            <a:pPr>
              <a:defRPr/>
            </a:pPr>
            <a:fld id="{4DFCE062-0B0A-4B06-A803-66A2B883F378}" type="slidenum">
              <a:rPr lang="en-GB" smtClean="0"/>
              <a:pPr>
                <a:defRPr/>
              </a:pPr>
              <a:t>‹Nr.›</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99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en-US"/>
              <a:t>Bucharest, 9 June 2022</a:t>
            </a:r>
            <a:endParaRPr lang="en-GB"/>
          </a:p>
        </p:txBody>
      </p:sp>
      <p:sp>
        <p:nvSpPr>
          <p:cNvPr id="4" name="Slide Number Placeholder 3"/>
          <p:cNvSpPr>
            <a:spLocks noGrp="1"/>
          </p:cNvSpPr>
          <p:nvPr>
            <p:ph type="sldNum" sz="quarter" idx="12"/>
          </p:nvPr>
        </p:nvSpPr>
        <p:spPr/>
        <p:txBody>
          <a:bodyPr/>
          <a:lstStyle/>
          <a:p>
            <a:pPr>
              <a:defRPr/>
            </a:pPr>
            <a:fld id="{EA5D6D2F-A732-4AAF-B9F4-8674998F4754}" type="slidenum">
              <a:rPr lang="en-GB" smtClean="0"/>
              <a:pPr>
                <a:defRPr/>
              </a:pPr>
              <a:t>‹Nr.›</a:t>
            </a:fld>
            <a:endParaRPr lang="en-GB"/>
          </a:p>
        </p:txBody>
      </p:sp>
    </p:spTree>
    <p:extLst>
      <p:ext uri="{BB962C8B-B14F-4D97-AF65-F5344CB8AC3E}">
        <p14:creationId xmlns:p14="http://schemas.microsoft.com/office/powerpoint/2010/main" val="178990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t>Bucharest, 9 June 2022</a:t>
            </a:r>
            <a:endParaRPr lang="en-GB"/>
          </a:p>
        </p:txBody>
      </p:sp>
      <p:sp>
        <p:nvSpPr>
          <p:cNvPr id="7" name="Slide Number Placeholder 6"/>
          <p:cNvSpPr>
            <a:spLocks noGrp="1"/>
          </p:cNvSpPr>
          <p:nvPr>
            <p:ph type="sldNum" sz="quarter" idx="12"/>
          </p:nvPr>
        </p:nvSpPr>
        <p:spPr/>
        <p:txBody>
          <a:bodyPr/>
          <a:lstStyle/>
          <a:p>
            <a:pPr>
              <a:defRPr/>
            </a:pPr>
            <a:fld id="{47E8F528-4982-4B0A-9A47-F2E21CCC63FE}" type="slidenum">
              <a:rPr lang="en-GB" smtClean="0"/>
              <a:pPr>
                <a:defRPr/>
              </a:pPr>
              <a:t>‹Nr.›</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75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5" name="Group 4"/>
          <p:cNvGrpSpPr>
            <a:grpSpLocks noChangeAspect="1"/>
          </p:cNvGrpSpPr>
          <p:nvPr/>
        </p:nvGrpSpPr>
        <p:grpSpPr bwMode="auto">
          <a:xfrm>
            <a:off x="2463895" y="2337211"/>
            <a:ext cx="2642054" cy="741600"/>
            <a:chOff x="3322" y="1437"/>
            <a:chExt cx="3185" cy="894"/>
          </a:xfrm>
        </p:grpSpPr>
        <p:sp>
          <p:nvSpPr>
            <p:cNvPr id="26"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27"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82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t>Bucharest, 9 June 2022</a:t>
            </a:r>
            <a:endParaRPr lang="en-GB"/>
          </a:p>
        </p:txBody>
      </p:sp>
      <p:sp>
        <p:nvSpPr>
          <p:cNvPr id="7" name="Slide Number Placeholder 6"/>
          <p:cNvSpPr>
            <a:spLocks noGrp="1"/>
          </p:cNvSpPr>
          <p:nvPr>
            <p:ph type="sldNum" sz="quarter" idx="12"/>
          </p:nvPr>
        </p:nvSpPr>
        <p:spPr/>
        <p:txBody>
          <a:bodyPr/>
          <a:lstStyle/>
          <a:p>
            <a:pPr>
              <a:defRPr/>
            </a:pPr>
            <a:fld id="{58E9DDF9-4991-4965-A5C0-9F6BA140DE09}" type="slidenum">
              <a:rPr lang="en-GB" smtClean="0"/>
              <a:pPr>
                <a:defRPr/>
              </a:pPr>
              <a:t>‹Nr.›</a:t>
            </a:fld>
            <a:endParaRPr lang="en-GB"/>
          </a:p>
        </p:txBody>
      </p:sp>
    </p:spTree>
    <p:extLst>
      <p:ext uri="{BB962C8B-B14F-4D97-AF65-F5344CB8AC3E}">
        <p14:creationId xmlns:p14="http://schemas.microsoft.com/office/powerpoint/2010/main" val="275224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t>Bucharest, 9 June 2022</a:t>
            </a:r>
            <a:endParaRPr lang="en-GB"/>
          </a:p>
        </p:txBody>
      </p:sp>
      <p:sp>
        <p:nvSpPr>
          <p:cNvPr id="7" name="Slide Number Placeholder 6"/>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spTree>
    <p:extLst>
      <p:ext uri="{BB962C8B-B14F-4D97-AF65-F5344CB8AC3E}">
        <p14:creationId xmlns:p14="http://schemas.microsoft.com/office/powerpoint/2010/main" val="330093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580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799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spTree>
    <p:extLst>
      <p:ext uri="{BB962C8B-B14F-4D97-AF65-F5344CB8AC3E}">
        <p14:creationId xmlns:p14="http://schemas.microsoft.com/office/powerpoint/2010/main" val="2533389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675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E1CC2AFF-DCF0-4FF4-83FF-09B61D0ACF5C}" type="slidenum">
              <a:rPr lang="en-GB" smtClean="0"/>
              <a:pPr>
                <a:defRPr/>
              </a:pPr>
              <a:t>‹Nr.›</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09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89D36609-94A5-4EF2-98BE-09FF6E204F18}" type="slidenum">
              <a:rPr lang="en-GB" smtClean="0"/>
              <a:pPr>
                <a:defRPr/>
              </a:pPr>
              <a:t>‹Nr.›</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143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t>Bucharest, 9 June 2022</a:t>
            </a:r>
            <a:endParaRPr lang="en-GB"/>
          </a:p>
        </p:txBody>
      </p:sp>
      <p:sp>
        <p:nvSpPr>
          <p:cNvPr id="6" name="Slide Number Placeholder 5"/>
          <p:cNvSpPr>
            <a:spLocks noGrp="1"/>
          </p:cNvSpPr>
          <p:nvPr>
            <p:ph type="sldNum" sz="quarter" idx="12"/>
          </p:nvPr>
        </p:nvSpPr>
        <p:spPr/>
        <p:txBody>
          <a:bodyPr/>
          <a:lstStyle/>
          <a:p>
            <a:pPr>
              <a:defRPr/>
            </a:pPr>
            <a:fld id="{F87056C9-2FAF-4060-8B6F-BB91C14CDB26}" type="slidenum">
              <a:rPr lang="en-GB" smtClean="0"/>
              <a:pPr>
                <a:defRPr/>
              </a:pPr>
              <a:t>‹Nr.›</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21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1" name="Group 20"/>
          <p:cNvGrpSpPr/>
          <p:nvPr/>
        </p:nvGrpSpPr>
        <p:grpSpPr>
          <a:xfrm>
            <a:off x="2474005" y="2335988"/>
            <a:ext cx="2346629" cy="483805"/>
            <a:chOff x="2744169" y="2638809"/>
            <a:chExt cx="2346629" cy="483805"/>
          </a:xfrm>
        </p:grpSpPr>
        <p:sp>
          <p:nvSpPr>
            <p:cNvPr id="25"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0092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4"/>
          <p:cNvGrpSpPr>
            <a:grpSpLocks noChangeAspect="1"/>
          </p:cNvGrpSpPr>
          <p:nvPr/>
        </p:nvGrpSpPr>
        <p:grpSpPr bwMode="auto">
          <a:xfrm>
            <a:off x="2474005" y="2335988"/>
            <a:ext cx="2353197" cy="737999"/>
            <a:chOff x="4503" y="1697"/>
            <a:chExt cx="2857" cy="896"/>
          </a:xfrm>
        </p:grpSpPr>
        <p:sp>
          <p:nvSpPr>
            <p:cNvPr id="20"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114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6" name="Group 25"/>
          <p:cNvGrpSpPr/>
          <p:nvPr/>
        </p:nvGrpSpPr>
        <p:grpSpPr>
          <a:xfrm>
            <a:off x="2474005" y="2335988"/>
            <a:ext cx="2397125" cy="485769"/>
            <a:chOff x="2742562" y="2636845"/>
            <a:chExt cx="2397125" cy="485769"/>
          </a:xfrm>
        </p:grpSpPr>
        <p:sp>
          <p:nvSpPr>
            <p:cNvPr id="29"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5592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1" name="Group 20"/>
          <p:cNvGrpSpPr/>
          <p:nvPr/>
        </p:nvGrpSpPr>
        <p:grpSpPr>
          <a:xfrm>
            <a:off x="2474005" y="2335988"/>
            <a:ext cx="2591179" cy="483806"/>
            <a:chOff x="2744169" y="2638808"/>
            <a:chExt cx="2591179" cy="483806"/>
          </a:xfrm>
        </p:grpSpPr>
        <p:sp>
          <p:nvSpPr>
            <p:cNvPr id="25"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621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2474005" y="2335988"/>
            <a:ext cx="2348237" cy="485769"/>
            <a:chOff x="2742561" y="2636845"/>
            <a:chExt cx="2348237" cy="485769"/>
          </a:xfrm>
        </p:grpSpPr>
        <p:sp>
          <p:nvSpPr>
            <p:cNvPr id="18"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122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2478424" y="4281817"/>
            <a:ext cx="4164972"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2478424" y="3109298"/>
            <a:ext cx="4164972"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2478424" y="4982858"/>
            <a:ext cx="4164972"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398887" y="1108038"/>
            <a:ext cx="6497638"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3098203" y="1754188"/>
            <a:ext cx="6045797"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r>
              <a:rPr lang="en-US"/>
              <a:t>Bucharest, 9 June 2022</a:t>
            </a:r>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‹Nr.›</a:t>
            </a:fld>
            <a:endParaRPr lang="en-GB"/>
          </a:p>
        </p:txBody>
      </p:sp>
      <p:sp>
        <p:nvSpPr>
          <p:cNvPr id="7" name="Text Placeholder 6"/>
          <p:cNvSpPr>
            <a:spLocks noGrp="1"/>
          </p:cNvSpPr>
          <p:nvPr>
            <p:ph type="body" sz="quarter" idx="15"/>
          </p:nvPr>
        </p:nvSpPr>
        <p:spPr>
          <a:xfrm>
            <a:off x="387349" y="474726"/>
            <a:ext cx="7226301" cy="221599"/>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2"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4"/>
          <p:cNvGrpSpPr>
            <a:grpSpLocks noChangeAspect="1"/>
          </p:cNvGrpSpPr>
          <p:nvPr/>
        </p:nvGrpSpPr>
        <p:grpSpPr bwMode="auto">
          <a:xfrm>
            <a:off x="2474005" y="2335988"/>
            <a:ext cx="2362201" cy="741363"/>
            <a:chOff x="1730" y="1661"/>
            <a:chExt cx="1488" cy="467"/>
          </a:xfrm>
        </p:grpSpPr>
        <p:sp>
          <p:nvSpPr>
            <p:cNvPr id="29"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72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374903"/>
            <a:ext cx="7897114" cy="1055311"/>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7350" y="1593850"/>
            <a:ext cx="8369300" cy="46085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88720" y="6388155"/>
            <a:ext cx="676656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r>
              <a:rPr lang="en-US"/>
              <a:t>Bucharest, 9 June 2022</a:t>
            </a:r>
            <a:endParaRPr lang="en-GB" dirty="0"/>
          </a:p>
        </p:txBody>
      </p:sp>
      <p:sp>
        <p:nvSpPr>
          <p:cNvPr id="6" name="Slide Number Placeholder 5"/>
          <p:cNvSpPr>
            <a:spLocks noGrp="1"/>
          </p:cNvSpPr>
          <p:nvPr>
            <p:ph type="sldNum" sz="quarter" idx="4"/>
          </p:nvPr>
        </p:nvSpPr>
        <p:spPr>
          <a:xfrm>
            <a:off x="8641080" y="6386512"/>
            <a:ext cx="25908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‹Nr.›</a:t>
            </a:fld>
            <a:endParaRPr lang="en-GB" dirty="0"/>
          </a:p>
        </p:txBody>
      </p:sp>
      <p:sp>
        <p:nvSpPr>
          <p:cNvPr id="10" name="TextBox 9"/>
          <p:cNvSpPr txBox="1">
            <a:spLocks noChangeAspect="1"/>
          </p:cNvSpPr>
          <p:nvPr/>
        </p:nvSpPr>
        <p:spPr>
          <a:xfrm>
            <a:off x="7941822" y="6386512"/>
            <a:ext cx="647587"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1" name="TextBox 10"/>
          <p:cNvSpPr txBox="1">
            <a:spLocks noChangeAspect="1"/>
          </p:cNvSpPr>
          <p:nvPr/>
        </p:nvSpPr>
        <p:spPr>
          <a:xfrm>
            <a:off x="387351" y="6386512"/>
            <a:ext cx="1674302"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cxnSp>
        <p:nvCxnSpPr>
          <p:cNvPr id="12" name="Straight Connector 11"/>
          <p:cNvCxnSpPr/>
          <p:nvPr/>
        </p:nvCxnSpPr>
        <p:spPr>
          <a:xfrm>
            <a:off x="381342" y="6285984"/>
            <a:ext cx="8381316"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reeform 5"/>
          <p:cNvSpPr>
            <a:spLocks noEditPoints="1"/>
          </p:cNvSpPr>
          <p:nvPr/>
        </p:nvSpPr>
        <p:spPr bwMode="auto">
          <a:xfrm>
            <a:off x="8381793" y="325465"/>
            <a:ext cx="374857"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57634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80000"/>
        </a:lnSpc>
        <a:spcBef>
          <a:spcPts val="1000"/>
        </a:spcBef>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80000"/>
        </a:lnSpc>
        <a:spcBef>
          <a:spcPts val="500"/>
        </a:spcBef>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244">
          <p15:clr>
            <a:srgbClr val="F26B43"/>
          </p15:clr>
        </p15:guide>
        <p15:guide id="5" pos="5516">
          <p15:clr>
            <a:srgbClr val="F26B43"/>
          </p15:clr>
        </p15:guide>
        <p15:guide id="6" orient="horz" pos="1004">
          <p15:clr>
            <a:srgbClr val="F26B43"/>
          </p15:clr>
        </p15:guide>
        <p15:guide id="13" pos="2880">
          <p15:clr>
            <a:srgbClr val="F26B43"/>
          </p15:clr>
        </p15:guide>
        <p15:guide id="14" orient="horz" pos="39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Bucharest, 9 June 2022</a:t>
            </a:r>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1CC2AFF-DCF0-4FF4-83FF-09B61D0ACF5C}" type="slidenum">
              <a:rPr lang="en-GB" smtClean="0"/>
              <a:pPr>
                <a:defRPr/>
              </a:pPr>
              <a:t>‹Nr.›</a:t>
            </a:fld>
            <a:endParaRPr lang="en-GB"/>
          </a:p>
        </p:txBody>
      </p:sp>
    </p:spTree>
    <p:extLst>
      <p:ext uri="{BB962C8B-B14F-4D97-AF65-F5344CB8AC3E}">
        <p14:creationId xmlns:p14="http://schemas.microsoft.com/office/powerpoint/2010/main" val="28581941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2"/>
          <p:cNvSpPr>
            <a:spLocks noGrp="1" noChangeArrowheads="1"/>
          </p:cNvSpPr>
          <p:nvPr>
            <p:ph type="ctrTitle"/>
          </p:nvPr>
        </p:nvSpPr>
        <p:spPr>
          <a:xfrm>
            <a:off x="1921934" y="1831971"/>
            <a:ext cx="5308866" cy="1495425"/>
          </a:xfrm>
        </p:spPr>
        <p:txBody>
          <a:bodyPr/>
          <a:lstStyle/>
          <a:p>
            <a:pPr eaLnBrk="1" hangingPunct="1"/>
            <a:r>
              <a:rPr lang="en-GB" sz="2800" b="1" dirty="0"/>
              <a:t>Competition in Energy Markets – Competition Law vs Changing Priorities in Energy Policy </a:t>
            </a:r>
          </a:p>
        </p:txBody>
      </p:sp>
      <p:sp>
        <p:nvSpPr>
          <p:cNvPr id="1030" name="Rectangle 3"/>
          <p:cNvSpPr>
            <a:spLocks noGrp="1" noChangeArrowheads="1"/>
          </p:cNvSpPr>
          <p:nvPr>
            <p:ph type="subTitle" idx="1"/>
          </p:nvPr>
        </p:nvSpPr>
        <p:spPr>
          <a:xfrm>
            <a:off x="1619672" y="4005063"/>
            <a:ext cx="5904656" cy="719335"/>
          </a:xfrm>
        </p:spPr>
        <p:txBody>
          <a:bodyPr>
            <a:normAutofit fontScale="47500" lnSpcReduction="20000"/>
          </a:bodyPr>
          <a:lstStyle/>
          <a:p>
            <a:pPr eaLnBrk="1" hangingPunct="1"/>
            <a:r>
              <a:rPr lang="en-GB" sz="2400" dirty="0"/>
              <a:t>Prof. Peter D Cameron (CEPMLP, Dundee, UK) &amp; </a:t>
            </a:r>
          </a:p>
          <a:p>
            <a:pPr eaLnBrk="1" hangingPunct="1"/>
            <a:r>
              <a:rPr lang="en-GB" sz="2400" dirty="0" err="1"/>
              <a:t>Dr.</a:t>
            </a:r>
            <a:r>
              <a:rPr lang="en-GB" sz="2400" dirty="0"/>
              <a:t> Henning </a:t>
            </a:r>
            <a:r>
              <a:rPr lang="en-GB" sz="2400" dirty="0" err="1"/>
              <a:t>Matthiesen</a:t>
            </a:r>
            <a:r>
              <a:rPr lang="en-GB" sz="2400" dirty="0"/>
              <a:t>, LL.M. </a:t>
            </a:r>
          </a:p>
          <a:p>
            <a:pPr eaLnBrk="1" hangingPunct="1"/>
            <a:r>
              <a:rPr lang="en-GB" sz="1800" dirty="0"/>
              <a:t>Lawyer</a:t>
            </a:r>
          </a:p>
        </p:txBody>
      </p:sp>
      <p:sp>
        <p:nvSpPr>
          <p:cNvPr id="1027" name="Rectangle 10"/>
          <p:cNvSpPr>
            <a:spLocks noGrp="1" noChangeArrowheads="1"/>
          </p:cNvSpPr>
          <p:nvPr>
            <p:ph type="ftr" sz="quarter" idx="11"/>
          </p:nvPr>
        </p:nvSpPr>
        <p:spPr>
          <a:noFill/>
        </p:spPr>
        <p:txBody>
          <a:bodyPr/>
          <a:lstStyle/>
          <a:p>
            <a:pPr algn="l" rtl="0" fontAlgn="base">
              <a:spcBef>
                <a:spcPct val="0"/>
              </a:spcBef>
              <a:spcAft>
                <a:spcPct val="0"/>
              </a:spcAft>
            </a:pPr>
            <a:r>
              <a:rPr lang="en-US" dirty="0"/>
              <a:t>Bucharest, 9 June 2022</a:t>
            </a:r>
            <a:endParaRPr lang="en-GB" dirty="0"/>
          </a:p>
        </p:txBody>
      </p:sp>
      <p:sp>
        <p:nvSpPr>
          <p:cNvPr id="1028" name="Rectangle 11"/>
          <p:cNvSpPr>
            <a:spLocks noGrp="1" noChangeArrowheads="1"/>
          </p:cNvSpPr>
          <p:nvPr>
            <p:ph type="sldNum" sz="quarter" idx="12"/>
          </p:nvPr>
        </p:nvSpPr>
        <p:spPr>
          <a:noFill/>
        </p:spPr>
        <p:txBody>
          <a:bodyPr/>
          <a:lstStyle/>
          <a:p>
            <a:fld id="{4318582F-D865-47C6-82A0-8BD586F428F3}" type="slidenum">
              <a:rPr lang="en-GB" smtClean="0"/>
              <a:pPr/>
              <a:t>1</a:t>
            </a:fld>
            <a:endParaRPr lang="en-GB"/>
          </a:p>
        </p:txBody>
      </p:sp>
      <p:sp>
        <p:nvSpPr>
          <p:cNvPr id="1031" name="Rectangle 5"/>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extLst>
              <p:ext uri="{D42A27DB-BD31-4B8C-83A1-F6EECF244321}">
                <p14:modId xmlns:p14="http://schemas.microsoft.com/office/powerpoint/2010/main" val="3598589903"/>
              </p:ext>
            </p:extLst>
          </p:nvPr>
        </p:nvGraphicFramePr>
        <p:xfrm>
          <a:off x="20773" y="5326334"/>
          <a:ext cx="1485900" cy="1495425"/>
        </p:xfrm>
        <a:graphic>
          <a:graphicData uri="http://schemas.openxmlformats.org/presentationml/2006/ole">
            <mc:AlternateContent xmlns:mc="http://schemas.openxmlformats.org/markup-compatibility/2006">
              <mc:Choice xmlns:v="urn:schemas-microsoft-com:vml" Requires="v">
                <p:oleObj spid="_x0000_s1031" name="Picture" r:id="rId4" imgW="543619" imgH="543615" progId="Word.Picture.8">
                  <p:embed/>
                </p:oleObj>
              </mc:Choice>
              <mc:Fallback>
                <p:oleObj name="Picture" r:id="rId4" imgW="543619" imgH="543615" progId="Word.Picture.8">
                  <p:embed/>
                  <p:pic>
                    <p:nvPicPr>
                      <p:cNvPr id="0" name="Object 4"/>
                      <p:cNvPicPr>
                        <a:picLocks noChangeAspect="1" noChangeArrowheads="1"/>
                      </p:cNvPicPr>
                      <p:nvPr/>
                    </p:nvPicPr>
                    <p:blipFill>
                      <a:blip r:embed="rId5">
                        <a:lum bright="14000"/>
                        <a:extLst>
                          <a:ext uri="{28A0092B-C50C-407E-A947-70E740481C1C}">
                            <a14:useLocalDpi xmlns:a14="http://schemas.microsoft.com/office/drawing/2010/main" val="0"/>
                          </a:ext>
                        </a:extLst>
                      </a:blip>
                      <a:srcRect/>
                      <a:stretch>
                        <a:fillRect/>
                      </a:stretch>
                    </p:blipFill>
                    <p:spPr bwMode="auto">
                      <a:xfrm>
                        <a:off x="20773" y="5326334"/>
                        <a:ext cx="1485900"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2B97-D70A-0B54-0A5A-A9C669C5E5F0}"/>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6BB555B9-8E0F-5B59-9181-7D9C2BDBF37B}"/>
              </a:ext>
            </a:extLst>
          </p:cNvPr>
          <p:cNvSpPr>
            <a:spLocks noGrp="1"/>
          </p:cNvSpPr>
          <p:nvPr>
            <p:ph idx="1"/>
          </p:nvPr>
        </p:nvSpPr>
        <p:spPr/>
        <p:txBody>
          <a:bodyPr>
            <a:normAutofit fontScale="92500"/>
          </a:bodyPr>
          <a:lstStyle/>
          <a:p>
            <a:r>
              <a:rPr lang="en-US" dirty="0"/>
              <a:t>Is there any evidence that a Fourth Age may be emerging? </a:t>
            </a:r>
          </a:p>
          <a:p>
            <a:r>
              <a:rPr lang="en-US" dirty="0"/>
              <a:t>Priorities now emerging include: diversification of energy supply and intensified promotion of RE owing to Ukraine conflict and related supply disruptions.</a:t>
            </a:r>
          </a:p>
          <a:p>
            <a:r>
              <a:rPr lang="en-US" dirty="0"/>
              <a:t>At MS level, government priorities are to restrain prices for affordability reasons, with schemes to claw back power market revenue or cap gas price (Spain, Portugal, Italy, Romania and Greece). </a:t>
            </a:r>
          </a:p>
        </p:txBody>
      </p:sp>
      <p:sp>
        <p:nvSpPr>
          <p:cNvPr id="4" name="Footer Placeholder 3">
            <a:extLst>
              <a:ext uri="{FF2B5EF4-FFF2-40B4-BE49-F238E27FC236}">
                <a16:creationId xmlns:a16="http://schemas.microsoft.com/office/drawing/2014/main" id="{FCA806D4-5F80-C516-830B-F88313455DF1}"/>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D6E6192C-6B3C-0C9B-0D10-A10E50A54E5D}"/>
              </a:ext>
            </a:extLst>
          </p:cNvPr>
          <p:cNvSpPr>
            <a:spLocks noGrp="1"/>
          </p:cNvSpPr>
          <p:nvPr>
            <p:ph type="sldNum" sz="quarter" idx="12"/>
          </p:nvPr>
        </p:nvSpPr>
        <p:spPr/>
        <p:txBody>
          <a:bodyPr/>
          <a:lstStyle/>
          <a:p>
            <a:pPr>
              <a:defRPr/>
            </a:pPr>
            <a:fld id="{EF7B0D58-E4A8-4DF1-8AB8-4348370D8517}" type="slidenum">
              <a:rPr lang="en-GB" smtClean="0"/>
              <a:pPr>
                <a:defRPr/>
              </a:pPr>
              <a:t>10</a:t>
            </a:fld>
            <a:endParaRPr lang="en-GB"/>
          </a:p>
        </p:txBody>
      </p:sp>
    </p:spTree>
    <p:extLst>
      <p:ext uri="{BB962C8B-B14F-4D97-AF65-F5344CB8AC3E}">
        <p14:creationId xmlns:p14="http://schemas.microsoft.com/office/powerpoint/2010/main" val="36359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88E9-66F6-B84F-2710-A5C38A8B5A34}"/>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DE2C72CA-6651-9581-FE59-AF4D81B911A3}"/>
              </a:ext>
            </a:extLst>
          </p:cNvPr>
          <p:cNvSpPr>
            <a:spLocks noGrp="1"/>
          </p:cNvSpPr>
          <p:nvPr>
            <p:ph idx="1"/>
          </p:nvPr>
        </p:nvSpPr>
        <p:spPr/>
        <p:txBody>
          <a:bodyPr>
            <a:normAutofit fontScale="92500"/>
          </a:bodyPr>
          <a:lstStyle/>
          <a:p>
            <a:r>
              <a:rPr lang="en-US" dirty="0"/>
              <a:t>2021 December gas market proposals: aim at reinforcing regional cooperation, structure of hydrogen market and planned gas purchasing platform – compatible with EU competition law?</a:t>
            </a:r>
          </a:p>
          <a:p>
            <a:r>
              <a:rPr lang="en-US" dirty="0"/>
              <a:t>Geometry of internal market remains variable: overall this part of Europe has been slower to reap the benefits of the Internal Market, but increasing interconnections and the development of more liquid and diversified markets should deliver improvements.</a:t>
            </a:r>
          </a:p>
        </p:txBody>
      </p:sp>
      <p:sp>
        <p:nvSpPr>
          <p:cNvPr id="4" name="Footer Placeholder 3">
            <a:extLst>
              <a:ext uri="{FF2B5EF4-FFF2-40B4-BE49-F238E27FC236}">
                <a16:creationId xmlns:a16="http://schemas.microsoft.com/office/drawing/2014/main" id="{DD153A99-115D-52CD-5D3B-3E0B063CAF7A}"/>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3A912CCC-750C-50A7-541E-FE5490C16A0D}"/>
              </a:ext>
            </a:extLst>
          </p:cNvPr>
          <p:cNvSpPr>
            <a:spLocks noGrp="1"/>
          </p:cNvSpPr>
          <p:nvPr>
            <p:ph type="sldNum" sz="quarter" idx="12"/>
          </p:nvPr>
        </p:nvSpPr>
        <p:spPr/>
        <p:txBody>
          <a:bodyPr/>
          <a:lstStyle/>
          <a:p>
            <a:pPr>
              <a:defRPr/>
            </a:pPr>
            <a:fld id="{EF7B0D58-E4A8-4DF1-8AB8-4348370D8517}" type="slidenum">
              <a:rPr lang="en-GB" smtClean="0"/>
              <a:pPr>
                <a:defRPr/>
              </a:pPr>
              <a:t>11</a:t>
            </a:fld>
            <a:endParaRPr lang="en-GB"/>
          </a:p>
        </p:txBody>
      </p:sp>
    </p:spTree>
    <p:extLst>
      <p:ext uri="{BB962C8B-B14F-4D97-AF65-F5344CB8AC3E}">
        <p14:creationId xmlns:p14="http://schemas.microsoft.com/office/powerpoint/2010/main" val="345005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3752-861A-392C-5C96-B7CE2DFB0E04}"/>
              </a:ext>
            </a:extLst>
          </p:cNvPr>
          <p:cNvSpPr>
            <a:spLocks noGrp="1"/>
          </p:cNvSpPr>
          <p:nvPr>
            <p:ph type="title"/>
          </p:nvPr>
        </p:nvSpPr>
        <p:spPr/>
        <p:txBody>
          <a:bodyPr/>
          <a:lstStyle/>
          <a:p>
            <a:r>
              <a:rPr lang="en-US" dirty="0"/>
              <a:t>Part 2: Specific Interventions</a:t>
            </a:r>
          </a:p>
        </p:txBody>
      </p:sp>
      <p:sp>
        <p:nvSpPr>
          <p:cNvPr id="3" name="Content Placeholder 2">
            <a:extLst>
              <a:ext uri="{FF2B5EF4-FFF2-40B4-BE49-F238E27FC236}">
                <a16:creationId xmlns:a16="http://schemas.microsoft.com/office/drawing/2014/main" id="{3236EF38-E406-23BF-6834-D27602743C91}"/>
              </a:ext>
            </a:extLst>
          </p:cNvPr>
          <p:cNvSpPr>
            <a:spLocks noGrp="1"/>
          </p:cNvSpPr>
          <p:nvPr>
            <p:ph idx="1"/>
          </p:nvPr>
        </p:nvSpPr>
        <p:spPr/>
        <p:txBody>
          <a:bodyPr/>
          <a:lstStyle/>
          <a:p>
            <a:r>
              <a:rPr lang="en-US" dirty="0"/>
              <a:t>Merger control, abuse of a dominant position, state aids.</a:t>
            </a:r>
          </a:p>
          <a:p>
            <a:r>
              <a:rPr lang="en-US" dirty="0"/>
              <a:t>Many cases to choose from that underline the activity of the EC in this area. </a:t>
            </a:r>
          </a:p>
          <a:p>
            <a:r>
              <a:rPr lang="en-US" dirty="0"/>
              <a:t>The following are only a few examples to illustrate the range of actions in these areas. </a:t>
            </a:r>
          </a:p>
        </p:txBody>
      </p:sp>
      <p:sp>
        <p:nvSpPr>
          <p:cNvPr id="4" name="Footer Placeholder 3">
            <a:extLst>
              <a:ext uri="{FF2B5EF4-FFF2-40B4-BE49-F238E27FC236}">
                <a16:creationId xmlns:a16="http://schemas.microsoft.com/office/drawing/2014/main" id="{52931DF5-AC18-8A95-135D-203FA2E93BBE}"/>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04D5CD0B-AAAE-9B83-A13E-78B91C7DE20B}"/>
              </a:ext>
            </a:extLst>
          </p:cNvPr>
          <p:cNvSpPr>
            <a:spLocks noGrp="1"/>
          </p:cNvSpPr>
          <p:nvPr>
            <p:ph type="sldNum" sz="quarter" idx="12"/>
          </p:nvPr>
        </p:nvSpPr>
        <p:spPr/>
        <p:txBody>
          <a:bodyPr/>
          <a:lstStyle/>
          <a:p>
            <a:pPr>
              <a:defRPr/>
            </a:pPr>
            <a:fld id="{EF7B0D58-E4A8-4DF1-8AB8-4348370D8517}" type="slidenum">
              <a:rPr lang="en-GB" smtClean="0"/>
              <a:pPr>
                <a:defRPr/>
              </a:pPr>
              <a:t>12</a:t>
            </a:fld>
            <a:endParaRPr lang="en-GB"/>
          </a:p>
        </p:txBody>
      </p:sp>
    </p:spTree>
    <p:extLst>
      <p:ext uri="{BB962C8B-B14F-4D97-AF65-F5344CB8AC3E}">
        <p14:creationId xmlns:p14="http://schemas.microsoft.com/office/powerpoint/2010/main" val="18493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5B75-C5A9-7CFF-4F6F-3A0E68D9A43A}"/>
              </a:ext>
            </a:extLst>
          </p:cNvPr>
          <p:cNvSpPr>
            <a:spLocks noGrp="1"/>
          </p:cNvSpPr>
          <p:nvPr>
            <p:ph type="title"/>
          </p:nvPr>
        </p:nvSpPr>
        <p:spPr/>
        <p:txBody>
          <a:bodyPr/>
          <a:lstStyle/>
          <a:p>
            <a:r>
              <a:rPr lang="en-US" dirty="0"/>
              <a:t>Merger control</a:t>
            </a:r>
          </a:p>
        </p:txBody>
      </p:sp>
      <p:sp>
        <p:nvSpPr>
          <p:cNvPr id="3" name="Content Placeholder 2">
            <a:extLst>
              <a:ext uri="{FF2B5EF4-FFF2-40B4-BE49-F238E27FC236}">
                <a16:creationId xmlns:a16="http://schemas.microsoft.com/office/drawing/2014/main" id="{AB19CFB8-F256-DBB2-E278-7FC7AF8A53F9}"/>
              </a:ext>
            </a:extLst>
          </p:cNvPr>
          <p:cNvSpPr>
            <a:spLocks noGrp="1"/>
          </p:cNvSpPr>
          <p:nvPr>
            <p:ph idx="1"/>
          </p:nvPr>
        </p:nvSpPr>
        <p:spPr/>
        <p:txBody>
          <a:bodyPr>
            <a:normAutofit fontScale="85000" lnSpcReduction="20000"/>
          </a:bodyPr>
          <a:lstStyle/>
          <a:p>
            <a:r>
              <a:rPr lang="en-US" dirty="0"/>
              <a:t>Merger control under Art 102 and 101 TFEU: 648 merger decisions by 2019 (EU figs).</a:t>
            </a:r>
          </a:p>
          <a:p>
            <a:r>
              <a:rPr lang="en-GB" dirty="0"/>
              <a:t>A substantial part of the common market must be affected, and the effects doctrine is applicable, i.e., a direct substantial and predictable influence on the market.</a:t>
            </a:r>
          </a:p>
          <a:p>
            <a:r>
              <a:rPr lang="en-GB" dirty="0"/>
              <a:t>Drawbacks of merger control under Art. 102 TFEU: Only the abuse of an already existing dominant position is pertinent; not the creation of a new dominant market position.</a:t>
            </a:r>
          </a:p>
          <a:p>
            <a:r>
              <a:rPr lang="en-GB" dirty="0"/>
              <a:t>Legal consequence of the direct applicability of Art. 101 TFEU: the conduct against Art. 101  101 TFEU is null and void. </a:t>
            </a:r>
          </a:p>
          <a:p>
            <a:endParaRPr lang="en-US" dirty="0"/>
          </a:p>
        </p:txBody>
      </p:sp>
      <p:sp>
        <p:nvSpPr>
          <p:cNvPr id="4" name="Footer Placeholder 3">
            <a:extLst>
              <a:ext uri="{FF2B5EF4-FFF2-40B4-BE49-F238E27FC236}">
                <a16:creationId xmlns:a16="http://schemas.microsoft.com/office/drawing/2014/main" id="{9508A15E-1A80-6CA4-A92E-D6B5F1E04217}"/>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936CE4E2-A041-CD8E-F449-C9D4F37413F6}"/>
              </a:ext>
            </a:extLst>
          </p:cNvPr>
          <p:cNvSpPr>
            <a:spLocks noGrp="1"/>
          </p:cNvSpPr>
          <p:nvPr>
            <p:ph type="sldNum" sz="quarter" idx="12"/>
          </p:nvPr>
        </p:nvSpPr>
        <p:spPr/>
        <p:txBody>
          <a:bodyPr/>
          <a:lstStyle/>
          <a:p>
            <a:pPr>
              <a:defRPr/>
            </a:pPr>
            <a:fld id="{EF7B0D58-E4A8-4DF1-8AB8-4348370D8517}" type="slidenum">
              <a:rPr lang="en-GB" smtClean="0"/>
              <a:pPr>
                <a:defRPr/>
              </a:pPr>
              <a:t>13</a:t>
            </a:fld>
            <a:endParaRPr lang="en-GB"/>
          </a:p>
        </p:txBody>
      </p:sp>
    </p:spTree>
    <p:extLst>
      <p:ext uri="{BB962C8B-B14F-4D97-AF65-F5344CB8AC3E}">
        <p14:creationId xmlns:p14="http://schemas.microsoft.com/office/powerpoint/2010/main" val="384458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2166-1092-14BF-6106-9257FE92E222}"/>
              </a:ext>
            </a:extLst>
          </p:cNvPr>
          <p:cNvSpPr>
            <a:spLocks noGrp="1"/>
          </p:cNvSpPr>
          <p:nvPr>
            <p:ph type="title"/>
          </p:nvPr>
        </p:nvSpPr>
        <p:spPr/>
        <p:txBody>
          <a:bodyPr>
            <a:normAutofit fontScale="90000"/>
          </a:bodyPr>
          <a:lstStyle/>
          <a:p>
            <a:r>
              <a:rPr lang="en-US" dirty="0"/>
              <a:t>Interplay between IEM policy, liberalization and concentrations</a:t>
            </a:r>
          </a:p>
        </p:txBody>
      </p:sp>
      <p:sp>
        <p:nvSpPr>
          <p:cNvPr id="3" name="Content Placeholder 2">
            <a:extLst>
              <a:ext uri="{FF2B5EF4-FFF2-40B4-BE49-F238E27FC236}">
                <a16:creationId xmlns:a16="http://schemas.microsoft.com/office/drawing/2014/main" id="{E06CACFA-4D8C-D76B-6EE5-FD5CCDD45A68}"/>
              </a:ext>
            </a:extLst>
          </p:cNvPr>
          <p:cNvSpPr>
            <a:spLocks noGrp="1"/>
          </p:cNvSpPr>
          <p:nvPr>
            <p:ph idx="1"/>
          </p:nvPr>
        </p:nvSpPr>
        <p:spPr/>
        <p:txBody>
          <a:bodyPr>
            <a:normAutofit fontScale="92500" lnSpcReduction="20000"/>
          </a:bodyPr>
          <a:lstStyle/>
          <a:p>
            <a:r>
              <a:rPr lang="en-GB" sz="2200" dirty="0"/>
              <a:t>Collective dominance in the energy sector (for example in Germany: E.ON, RWE, EnBW, Vattenfall). </a:t>
            </a:r>
          </a:p>
          <a:p>
            <a:r>
              <a:rPr lang="en-GB" sz="2200" dirty="0"/>
              <a:t>Transparency of the markets</a:t>
            </a:r>
          </a:p>
          <a:p>
            <a:r>
              <a:rPr lang="en-GB" sz="2200" dirty="0"/>
              <a:t>Exchangeability of the products</a:t>
            </a:r>
          </a:p>
          <a:p>
            <a:r>
              <a:rPr lang="en-GB" sz="2200" dirty="0"/>
              <a:t>Focus on price competition</a:t>
            </a:r>
          </a:p>
          <a:p>
            <a:r>
              <a:rPr lang="en-GB" sz="2200" dirty="0"/>
              <a:t>Small elasticity of demand</a:t>
            </a:r>
          </a:p>
          <a:p>
            <a:r>
              <a:rPr lang="en-GB" sz="2200" dirty="0"/>
              <a:t>Maturity of the markets</a:t>
            </a:r>
          </a:p>
          <a:p>
            <a:r>
              <a:rPr lang="en-GB" sz="2200" dirty="0"/>
              <a:t>High level of market concentration with few competitors in former closed supply areas.</a:t>
            </a:r>
          </a:p>
          <a:p>
            <a:endParaRPr lang="en-US" dirty="0"/>
          </a:p>
        </p:txBody>
      </p:sp>
      <p:sp>
        <p:nvSpPr>
          <p:cNvPr id="4" name="Footer Placeholder 3">
            <a:extLst>
              <a:ext uri="{FF2B5EF4-FFF2-40B4-BE49-F238E27FC236}">
                <a16:creationId xmlns:a16="http://schemas.microsoft.com/office/drawing/2014/main" id="{E32F8FB2-C8E5-EE75-EE37-A411CFD162B0}"/>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2D9BFF0A-12A4-6178-BDD0-C6D590F6E403}"/>
              </a:ext>
            </a:extLst>
          </p:cNvPr>
          <p:cNvSpPr>
            <a:spLocks noGrp="1"/>
          </p:cNvSpPr>
          <p:nvPr>
            <p:ph type="sldNum" sz="quarter" idx="12"/>
          </p:nvPr>
        </p:nvSpPr>
        <p:spPr/>
        <p:txBody>
          <a:bodyPr/>
          <a:lstStyle/>
          <a:p>
            <a:pPr>
              <a:defRPr/>
            </a:pPr>
            <a:fld id="{EF7B0D58-E4A8-4DF1-8AB8-4348370D8517}" type="slidenum">
              <a:rPr lang="en-GB" smtClean="0"/>
              <a:pPr>
                <a:defRPr/>
              </a:pPr>
              <a:t>14</a:t>
            </a:fld>
            <a:endParaRPr lang="en-GB"/>
          </a:p>
        </p:txBody>
      </p:sp>
    </p:spTree>
    <p:extLst>
      <p:ext uri="{BB962C8B-B14F-4D97-AF65-F5344CB8AC3E}">
        <p14:creationId xmlns:p14="http://schemas.microsoft.com/office/powerpoint/2010/main" val="279725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4A79-B421-CE14-90AE-662FA911ED48}"/>
              </a:ext>
            </a:extLst>
          </p:cNvPr>
          <p:cNvSpPr>
            <a:spLocks noGrp="1"/>
          </p:cNvSpPr>
          <p:nvPr>
            <p:ph type="title"/>
          </p:nvPr>
        </p:nvSpPr>
        <p:spPr/>
        <p:txBody>
          <a:bodyPr/>
          <a:lstStyle/>
          <a:p>
            <a:r>
              <a:rPr lang="en-US" dirty="0"/>
              <a:t>Overview of Actions</a:t>
            </a:r>
          </a:p>
        </p:txBody>
      </p:sp>
      <p:sp>
        <p:nvSpPr>
          <p:cNvPr id="3" name="Content Placeholder 2">
            <a:extLst>
              <a:ext uri="{FF2B5EF4-FFF2-40B4-BE49-F238E27FC236}">
                <a16:creationId xmlns:a16="http://schemas.microsoft.com/office/drawing/2014/main" id="{9EC3CF2C-E390-527A-1C95-991309E740FD}"/>
              </a:ext>
            </a:extLst>
          </p:cNvPr>
          <p:cNvSpPr>
            <a:spLocks noGrp="1"/>
          </p:cNvSpPr>
          <p:nvPr>
            <p:ph idx="1"/>
          </p:nvPr>
        </p:nvSpPr>
        <p:spPr/>
        <p:txBody>
          <a:bodyPr>
            <a:normAutofit fontScale="85000" lnSpcReduction="10000"/>
          </a:bodyPr>
          <a:lstStyle/>
          <a:p>
            <a:r>
              <a:rPr lang="en-GB" dirty="0"/>
              <a:t>The Commission carried out approximately 648 merger control proceedings in the energy sector until 2019; 48 of them contain incidental provisions, so as to make the concentration compatible with the common market, and </a:t>
            </a:r>
            <a:r>
              <a:rPr lang="en-GB" u="sng" dirty="0"/>
              <a:t>which may be not sufficient to address the competition concerns</a:t>
            </a:r>
            <a:r>
              <a:rPr lang="en-GB" dirty="0"/>
              <a:t>.</a:t>
            </a:r>
          </a:p>
          <a:p>
            <a:r>
              <a:rPr lang="en-GB" dirty="0"/>
              <a:t>The Commission </a:t>
            </a:r>
            <a:r>
              <a:rPr lang="en-GB" u="sng" dirty="0"/>
              <a:t>prohibited</a:t>
            </a:r>
            <a:r>
              <a:rPr lang="en-GB" dirty="0"/>
              <a:t> a concentration in the energy sector in one proceeding despite of the commitments offered by the parties in order to make the concentration compatible with the internal market: only energy concentration blocked by the EC to date.</a:t>
            </a:r>
          </a:p>
          <a:p>
            <a:pPr marL="0" indent="0">
              <a:buNone/>
            </a:pPr>
            <a:r>
              <a:rPr lang="en-GB" sz="1900" dirty="0"/>
              <a:t>	Commission Decision EDP / ENI / GDP CASE IV/M. 3440 in Portugal.</a:t>
            </a:r>
          </a:p>
        </p:txBody>
      </p:sp>
      <p:sp>
        <p:nvSpPr>
          <p:cNvPr id="4" name="Footer Placeholder 3">
            <a:extLst>
              <a:ext uri="{FF2B5EF4-FFF2-40B4-BE49-F238E27FC236}">
                <a16:creationId xmlns:a16="http://schemas.microsoft.com/office/drawing/2014/main" id="{EA8C35E0-BAA2-E8C7-698E-614650F29FA5}"/>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6AF5365C-A6E2-9FDA-7A38-0D22BC2DB763}"/>
              </a:ext>
            </a:extLst>
          </p:cNvPr>
          <p:cNvSpPr>
            <a:spLocks noGrp="1"/>
          </p:cNvSpPr>
          <p:nvPr>
            <p:ph type="sldNum" sz="quarter" idx="12"/>
          </p:nvPr>
        </p:nvSpPr>
        <p:spPr/>
        <p:txBody>
          <a:bodyPr/>
          <a:lstStyle/>
          <a:p>
            <a:pPr>
              <a:defRPr/>
            </a:pPr>
            <a:fld id="{EF7B0D58-E4A8-4DF1-8AB8-4348370D8517}" type="slidenum">
              <a:rPr lang="en-GB" smtClean="0"/>
              <a:pPr>
                <a:defRPr/>
              </a:pPr>
              <a:t>15</a:t>
            </a:fld>
            <a:endParaRPr lang="en-GB"/>
          </a:p>
        </p:txBody>
      </p:sp>
    </p:spTree>
    <p:extLst>
      <p:ext uri="{BB962C8B-B14F-4D97-AF65-F5344CB8AC3E}">
        <p14:creationId xmlns:p14="http://schemas.microsoft.com/office/powerpoint/2010/main" val="231427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C9F6-1FB7-7379-A524-C045CEFC6443}"/>
              </a:ext>
            </a:extLst>
          </p:cNvPr>
          <p:cNvSpPr>
            <a:spLocks noGrp="1"/>
          </p:cNvSpPr>
          <p:nvPr>
            <p:ph type="title"/>
          </p:nvPr>
        </p:nvSpPr>
        <p:spPr/>
        <p:txBody>
          <a:bodyPr>
            <a:normAutofit fontScale="90000"/>
          </a:bodyPr>
          <a:lstStyle/>
          <a:p>
            <a:r>
              <a:rPr lang="en-US" dirty="0"/>
              <a:t>E.ON/Innogy Case IV/M.8870 (2019)</a:t>
            </a:r>
          </a:p>
        </p:txBody>
      </p:sp>
      <p:sp>
        <p:nvSpPr>
          <p:cNvPr id="3" name="Content Placeholder 2">
            <a:extLst>
              <a:ext uri="{FF2B5EF4-FFF2-40B4-BE49-F238E27FC236}">
                <a16:creationId xmlns:a16="http://schemas.microsoft.com/office/drawing/2014/main" id="{7C086FE3-BB66-55DE-28FA-CDA1F0EDEF2D}"/>
              </a:ext>
            </a:extLst>
          </p:cNvPr>
          <p:cNvSpPr>
            <a:spLocks noGrp="1"/>
          </p:cNvSpPr>
          <p:nvPr>
            <p:ph idx="1"/>
          </p:nvPr>
        </p:nvSpPr>
        <p:spPr/>
        <p:txBody>
          <a:bodyPr>
            <a:noAutofit/>
          </a:bodyPr>
          <a:lstStyle/>
          <a:p>
            <a:r>
              <a:rPr lang="en-GB" sz="1400" dirty="0"/>
              <a:t>Commission Decision gave clearance with incidental provisions which address the commitments offered by the parties to render the concentration compatible with the internal market (Art. 8 MR2004).</a:t>
            </a:r>
          </a:p>
          <a:p>
            <a:r>
              <a:rPr lang="en-GB" sz="1400" dirty="0"/>
              <a:t>E.ON receives Innogy (Grid and final consumer business) against a participation of 16,7 % in E.ON for RWE.</a:t>
            </a:r>
          </a:p>
          <a:p>
            <a:r>
              <a:rPr lang="en-GB" sz="1400" dirty="0"/>
              <a:t>RWE receives the RE businesses, particularly the offshore wind production and the nuclear energy business, and evolves as a power producer and wholesale trader.</a:t>
            </a:r>
          </a:p>
          <a:p>
            <a:r>
              <a:rPr lang="en-GB" sz="1400" dirty="0"/>
              <a:t>E.ON spins-off the motorway electric charging  business and the electricity heating business and the retail sales business in the Czech Republic. E.ON retains the power supply discount business and the participation in German municipalities.</a:t>
            </a:r>
          </a:p>
          <a:p>
            <a:r>
              <a:rPr lang="en-GB" sz="1400" dirty="0"/>
              <a:t>E.ON retains the energy transport business, power sales business, natural gas business (E.ON </a:t>
            </a:r>
            <a:r>
              <a:rPr lang="en-GB" sz="1400" dirty="0" err="1"/>
              <a:t>Ruhrgas</a:t>
            </a:r>
            <a:r>
              <a:rPr lang="en-GB" sz="1400" dirty="0"/>
              <a:t>) and energy services.</a:t>
            </a:r>
          </a:p>
        </p:txBody>
      </p:sp>
      <p:sp>
        <p:nvSpPr>
          <p:cNvPr id="4" name="Footer Placeholder 3">
            <a:extLst>
              <a:ext uri="{FF2B5EF4-FFF2-40B4-BE49-F238E27FC236}">
                <a16:creationId xmlns:a16="http://schemas.microsoft.com/office/drawing/2014/main" id="{84E6DB8A-07EF-89E6-6A41-3BC8C8063944}"/>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162970CD-7E04-3FFF-58A0-F93E53280717}"/>
              </a:ext>
            </a:extLst>
          </p:cNvPr>
          <p:cNvSpPr>
            <a:spLocks noGrp="1"/>
          </p:cNvSpPr>
          <p:nvPr>
            <p:ph type="sldNum" sz="quarter" idx="12"/>
          </p:nvPr>
        </p:nvSpPr>
        <p:spPr/>
        <p:txBody>
          <a:bodyPr/>
          <a:lstStyle/>
          <a:p>
            <a:pPr>
              <a:defRPr/>
            </a:pPr>
            <a:fld id="{EF7B0D58-E4A8-4DF1-8AB8-4348370D8517}" type="slidenum">
              <a:rPr lang="en-GB" smtClean="0"/>
              <a:pPr>
                <a:defRPr/>
              </a:pPr>
              <a:t>16</a:t>
            </a:fld>
            <a:endParaRPr lang="en-GB"/>
          </a:p>
        </p:txBody>
      </p:sp>
    </p:spTree>
    <p:extLst>
      <p:ext uri="{BB962C8B-B14F-4D97-AF65-F5344CB8AC3E}">
        <p14:creationId xmlns:p14="http://schemas.microsoft.com/office/powerpoint/2010/main" val="161397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95CE-7E04-937B-BE98-79D8950D6A95}"/>
              </a:ext>
            </a:extLst>
          </p:cNvPr>
          <p:cNvSpPr>
            <a:spLocks noGrp="1"/>
          </p:cNvSpPr>
          <p:nvPr>
            <p:ph type="title"/>
          </p:nvPr>
        </p:nvSpPr>
        <p:spPr/>
        <p:txBody>
          <a:bodyPr/>
          <a:lstStyle/>
          <a:p>
            <a:r>
              <a:rPr lang="en-US" dirty="0"/>
              <a:t>Antitrust</a:t>
            </a:r>
          </a:p>
        </p:txBody>
      </p:sp>
      <p:sp>
        <p:nvSpPr>
          <p:cNvPr id="3" name="Content Placeholder 2">
            <a:extLst>
              <a:ext uri="{FF2B5EF4-FFF2-40B4-BE49-F238E27FC236}">
                <a16:creationId xmlns:a16="http://schemas.microsoft.com/office/drawing/2014/main" id="{07A48661-5332-6743-83FB-06C44F3FD27E}"/>
              </a:ext>
            </a:extLst>
          </p:cNvPr>
          <p:cNvSpPr>
            <a:spLocks noGrp="1"/>
          </p:cNvSpPr>
          <p:nvPr>
            <p:ph idx="1"/>
          </p:nvPr>
        </p:nvSpPr>
        <p:spPr>
          <a:xfrm>
            <a:off x="1259632" y="2475461"/>
            <a:ext cx="6798736" cy="3444997"/>
          </a:xfrm>
        </p:spPr>
        <p:txBody>
          <a:bodyPr>
            <a:noAutofit/>
          </a:bodyPr>
          <a:lstStyle/>
          <a:p>
            <a:pPr marL="0" indent="0" algn="just">
              <a:buNone/>
            </a:pPr>
            <a:r>
              <a:rPr lang="en-GB" sz="1400" dirty="0"/>
              <a:t>Actual or potential cartels and abuses of dominant position in terms of both Art. 101-102 TFEU: from EC website, 53 proceedings in the energy sector, 21 subject to formal antitrust decisions:</a:t>
            </a:r>
          </a:p>
          <a:p>
            <a:pPr algn="just"/>
            <a:r>
              <a:rPr lang="en-GB" sz="1400" dirty="0"/>
              <a:t>Decision Case COMP/E-3/37.921 - Viking Cable: E.ON </a:t>
            </a:r>
            <a:r>
              <a:rPr lang="en-GB" sz="1400" dirty="0" err="1"/>
              <a:t>Energie</a:t>
            </a:r>
            <a:r>
              <a:rPr lang="en-GB" sz="1400" dirty="0"/>
              <a:t>, </a:t>
            </a:r>
            <a:r>
              <a:rPr lang="en-GB" sz="1400" dirty="0" err="1"/>
              <a:t>Statkraft</a:t>
            </a:r>
            <a:r>
              <a:rPr lang="en-GB" sz="1400" dirty="0"/>
              <a:t> SF, Statnett SF form the Viking Cable AS JV; aim is to create the JV for the construction and operation of a new sub-sea cable between Norway and Germany for the transmission of high-voltage electricity. It has a transmission capacity of 600 MW and entered into operation in 2004 and will operate for 25 years.</a:t>
            </a:r>
          </a:p>
          <a:p>
            <a:pPr algn="just"/>
            <a:r>
              <a:rPr lang="en-GB" sz="1400" dirty="0"/>
              <a:t>Alternative links are the </a:t>
            </a:r>
            <a:r>
              <a:rPr lang="en-GB" sz="1400" dirty="0" err="1"/>
              <a:t>Skagerakk</a:t>
            </a:r>
            <a:r>
              <a:rPr lang="en-GB" sz="1400" dirty="0"/>
              <a:t> cable (linking Norway and Western Denmark), the </a:t>
            </a:r>
            <a:r>
              <a:rPr lang="en-GB" sz="1400" dirty="0" err="1"/>
              <a:t>Kontiskan</a:t>
            </a:r>
            <a:r>
              <a:rPr lang="en-GB" sz="1400" dirty="0"/>
              <a:t> cable (linking Sweden and Western Denmark), the </a:t>
            </a:r>
            <a:r>
              <a:rPr lang="en-GB" sz="1400" dirty="0" err="1"/>
              <a:t>Kontek</a:t>
            </a:r>
            <a:r>
              <a:rPr lang="en-GB" sz="1400" dirty="0"/>
              <a:t>-cable (linking Denmark and Germany) and the Baltic cable (linking Germany and Sweden). Most of these alternative cables are blocked by long-term reservation agreements. Therefore, no third party access to the new cable is feasible except via the </a:t>
            </a:r>
            <a:r>
              <a:rPr lang="en-GB" sz="1400" dirty="0" err="1"/>
              <a:t>NordPool</a:t>
            </a:r>
            <a:r>
              <a:rPr lang="en-GB" sz="1400" dirty="0"/>
              <a:t> spot market.</a:t>
            </a:r>
          </a:p>
          <a:p>
            <a:pPr algn="just"/>
            <a:r>
              <a:rPr lang="en-GB" sz="1400" dirty="0"/>
              <a:t>The Commission was of the opinion that the agreements did not interfere with Art. 101 and 102 TFEU.</a:t>
            </a:r>
          </a:p>
        </p:txBody>
      </p:sp>
      <p:sp>
        <p:nvSpPr>
          <p:cNvPr id="4" name="Footer Placeholder 3">
            <a:extLst>
              <a:ext uri="{FF2B5EF4-FFF2-40B4-BE49-F238E27FC236}">
                <a16:creationId xmlns:a16="http://schemas.microsoft.com/office/drawing/2014/main" id="{EDA63463-9050-4214-0940-0AF7EDB6B000}"/>
              </a:ext>
            </a:extLst>
          </p:cNvPr>
          <p:cNvSpPr>
            <a:spLocks noGrp="1"/>
          </p:cNvSpPr>
          <p:nvPr>
            <p:ph type="ftr" sz="quarter" idx="11"/>
          </p:nvPr>
        </p:nvSpPr>
        <p:spPr/>
        <p:txBody>
          <a:bodyPr/>
          <a:lstStyle/>
          <a:p>
            <a:pPr>
              <a:defRPr/>
            </a:pPr>
            <a:r>
              <a:rPr lang="en-US" dirty="0"/>
              <a:t>Bucharest, 9 June 2022</a:t>
            </a:r>
            <a:endParaRPr lang="en-GB" dirty="0"/>
          </a:p>
        </p:txBody>
      </p:sp>
      <p:sp>
        <p:nvSpPr>
          <p:cNvPr id="5" name="Slide Number Placeholder 4">
            <a:extLst>
              <a:ext uri="{FF2B5EF4-FFF2-40B4-BE49-F238E27FC236}">
                <a16:creationId xmlns:a16="http://schemas.microsoft.com/office/drawing/2014/main" id="{EAC8C4A4-94FE-EF4D-D7BA-ACAFDADB82BD}"/>
              </a:ext>
            </a:extLst>
          </p:cNvPr>
          <p:cNvSpPr>
            <a:spLocks noGrp="1"/>
          </p:cNvSpPr>
          <p:nvPr>
            <p:ph type="sldNum" sz="quarter" idx="12"/>
          </p:nvPr>
        </p:nvSpPr>
        <p:spPr/>
        <p:txBody>
          <a:bodyPr/>
          <a:lstStyle/>
          <a:p>
            <a:pPr>
              <a:defRPr/>
            </a:pPr>
            <a:fld id="{EF7B0D58-E4A8-4DF1-8AB8-4348370D8517}" type="slidenum">
              <a:rPr lang="en-GB" smtClean="0"/>
              <a:pPr>
                <a:defRPr/>
              </a:pPr>
              <a:t>17</a:t>
            </a:fld>
            <a:endParaRPr lang="en-GB"/>
          </a:p>
        </p:txBody>
      </p:sp>
    </p:spTree>
    <p:extLst>
      <p:ext uri="{BB962C8B-B14F-4D97-AF65-F5344CB8AC3E}">
        <p14:creationId xmlns:p14="http://schemas.microsoft.com/office/powerpoint/2010/main" val="25947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6677-ACEA-7822-3DCF-FC94DE921FD3}"/>
              </a:ext>
            </a:extLst>
          </p:cNvPr>
          <p:cNvSpPr>
            <a:spLocks noGrp="1"/>
          </p:cNvSpPr>
          <p:nvPr>
            <p:ph type="title"/>
          </p:nvPr>
        </p:nvSpPr>
        <p:spPr/>
        <p:txBody>
          <a:bodyPr/>
          <a:lstStyle/>
          <a:p>
            <a:r>
              <a:rPr lang="en-US" dirty="0"/>
              <a:t>Greece – Lignite/Electricity</a:t>
            </a:r>
          </a:p>
        </p:txBody>
      </p:sp>
      <p:sp>
        <p:nvSpPr>
          <p:cNvPr id="3" name="Content Placeholder 2">
            <a:extLst>
              <a:ext uri="{FF2B5EF4-FFF2-40B4-BE49-F238E27FC236}">
                <a16:creationId xmlns:a16="http://schemas.microsoft.com/office/drawing/2014/main" id="{15A9E0D0-37C2-2440-2254-71F05E7A4B26}"/>
              </a:ext>
            </a:extLst>
          </p:cNvPr>
          <p:cNvSpPr>
            <a:spLocks noGrp="1"/>
          </p:cNvSpPr>
          <p:nvPr>
            <p:ph idx="1"/>
          </p:nvPr>
        </p:nvSpPr>
        <p:spPr/>
        <p:txBody>
          <a:bodyPr>
            <a:normAutofit fontScale="47500" lnSpcReduction="20000"/>
          </a:bodyPr>
          <a:lstStyle/>
          <a:p>
            <a:r>
              <a:rPr lang="en-GB" dirty="0"/>
              <a:t>Decision Case AT.38700 Greek Lignite and electricity markets from 10/09/2021 under Art. 106 III TFEU of 10/09/2021 establishing the measures to correct the anti-competitive effects identified in Commission Decision of 05/03/2008 on the granting and maintaining in force by the Greece of rights in favour of Public Power Corporation S.A. (PPC) for the extraction of lignite. The Commission found that Greece infringed Art. 106 I and 102 TFEU by granting privileged rights to PPC regarding the exploitation of lignite. A divestiture of 40% of lignite reserves was the minimum target to allow competitors to exercise competitive pressure on PPC, followed by a requirement for binding commitments in 2009.</a:t>
            </a:r>
          </a:p>
          <a:p>
            <a:r>
              <a:rPr lang="en-GB" dirty="0"/>
              <a:t>Greece initiated court proceedings against both decisions before the CJEU.</a:t>
            </a:r>
          </a:p>
          <a:p>
            <a:r>
              <a:rPr lang="en-GB" dirty="0"/>
              <a:t>The Court confirmed the existence of exclusive rights as to lignite and that the competitors must be granted at least 40% of lignite reserves.</a:t>
            </a:r>
          </a:p>
          <a:p>
            <a:r>
              <a:rPr lang="en-GB" dirty="0"/>
              <a:t>A decision from 2018 made binding commitments offered by Greece on 19/01/2018 so that PPC divested two of its lignite fired plants (</a:t>
            </a:r>
            <a:r>
              <a:rPr lang="en-GB" dirty="0" err="1"/>
              <a:t>Megalopoly</a:t>
            </a:r>
            <a:r>
              <a:rPr lang="en-GB" dirty="0"/>
              <a:t> and </a:t>
            </a:r>
            <a:r>
              <a:rPr lang="en-GB" dirty="0" err="1"/>
              <a:t>Meliti</a:t>
            </a:r>
            <a:r>
              <a:rPr lang="en-GB" dirty="0"/>
              <a:t>).</a:t>
            </a:r>
          </a:p>
          <a:p>
            <a:r>
              <a:rPr lang="en-GB" dirty="0"/>
              <a:t>Greece plans to put several lignite plants into a strategic reserve. On 02/022021 the Commission initiated ta market test which led to revised remedies submitted by Greece. PPC is to stop selling to </a:t>
            </a:r>
            <a:r>
              <a:rPr lang="en-GB" dirty="0" err="1"/>
              <a:t>ist</a:t>
            </a:r>
            <a:r>
              <a:rPr lang="en-GB" dirty="0"/>
              <a:t> competitors through Power Purchase Agreements and is obliged to sell the volumes of wholesale electricity in form of quarterly products on the forward markets </a:t>
            </a:r>
            <a:r>
              <a:rPr lang="en-GB" dirty="0" err="1"/>
              <a:t>HEnEX</a:t>
            </a:r>
            <a:r>
              <a:rPr lang="en-GB" dirty="0"/>
              <a:t> and EEX.</a:t>
            </a:r>
          </a:p>
          <a:p>
            <a:r>
              <a:rPr lang="en-GB" dirty="0"/>
              <a:t>The Commission initiated a 2nd market test on 05/07/2021. The participants raised concerns that PPC might raise prices to the detriment of sales volumes.</a:t>
            </a:r>
          </a:p>
          <a:p>
            <a:r>
              <a:rPr lang="en-GB" dirty="0"/>
              <a:t>As a follow up, the Commission described new remedies on 01/09/2021. A ‘best efforts’ standard is introduced for future contracts. The operation of PPC is cleared.</a:t>
            </a:r>
          </a:p>
        </p:txBody>
      </p:sp>
      <p:sp>
        <p:nvSpPr>
          <p:cNvPr id="4" name="Footer Placeholder 3">
            <a:extLst>
              <a:ext uri="{FF2B5EF4-FFF2-40B4-BE49-F238E27FC236}">
                <a16:creationId xmlns:a16="http://schemas.microsoft.com/office/drawing/2014/main" id="{3ECDC597-A141-1EF7-8743-E7BC2ADA9FE2}"/>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28DEE469-2C5B-639F-EB54-C58093D5A2F6}"/>
              </a:ext>
            </a:extLst>
          </p:cNvPr>
          <p:cNvSpPr>
            <a:spLocks noGrp="1"/>
          </p:cNvSpPr>
          <p:nvPr>
            <p:ph type="sldNum" sz="quarter" idx="12"/>
          </p:nvPr>
        </p:nvSpPr>
        <p:spPr/>
        <p:txBody>
          <a:bodyPr/>
          <a:lstStyle/>
          <a:p>
            <a:pPr>
              <a:defRPr/>
            </a:pPr>
            <a:fld id="{EF7B0D58-E4A8-4DF1-8AB8-4348370D8517}" type="slidenum">
              <a:rPr lang="en-GB" smtClean="0"/>
              <a:pPr>
                <a:defRPr/>
              </a:pPr>
              <a:t>18</a:t>
            </a:fld>
            <a:endParaRPr lang="en-GB"/>
          </a:p>
        </p:txBody>
      </p:sp>
    </p:spTree>
    <p:extLst>
      <p:ext uri="{BB962C8B-B14F-4D97-AF65-F5344CB8AC3E}">
        <p14:creationId xmlns:p14="http://schemas.microsoft.com/office/powerpoint/2010/main" val="385085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60CD-6D9E-726F-7DD3-BED31D9BAEE1}"/>
              </a:ext>
            </a:extLst>
          </p:cNvPr>
          <p:cNvSpPr>
            <a:spLocks noGrp="1"/>
          </p:cNvSpPr>
          <p:nvPr>
            <p:ph type="title"/>
          </p:nvPr>
        </p:nvSpPr>
        <p:spPr/>
        <p:txBody>
          <a:bodyPr>
            <a:normAutofit fontScale="90000"/>
          </a:bodyPr>
          <a:lstStyle/>
          <a:p>
            <a:r>
              <a:rPr lang="en-US" dirty="0"/>
              <a:t>Czech Republic - Electricity Supply</a:t>
            </a:r>
          </a:p>
        </p:txBody>
      </p:sp>
      <p:sp>
        <p:nvSpPr>
          <p:cNvPr id="3" name="Content Placeholder 2">
            <a:extLst>
              <a:ext uri="{FF2B5EF4-FFF2-40B4-BE49-F238E27FC236}">
                <a16:creationId xmlns:a16="http://schemas.microsoft.com/office/drawing/2014/main" id="{6CA7D6D1-9A10-7DF2-AAC8-9559DBE84767}"/>
              </a:ext>
            </a:extLst>
          </p:cNvPr>
          <p:cNvSpPr>
            <a:spLocks noGrp="1"/>
          </p:cNvSpPr>
          <p:nvPr>
            <p:ph idx="1"/>
          </p:nvPr>
        </p:nvSpPr>
        <p:spPr/>
        <p:txBody>
          <a:bodyPr>
            <a:normAutofit fontScale="77500" lnSpcReduction="20000"/>
          </a:bodyPr>
          <a:lstStyle/>
          <a:p>
            <a:r>
              <a:rPr lang="en-GB" dirty="0"/>
              <a:t>Decision Case AT.39727 – CEZ: The Commission is of the opinion that CEZ abused its dominant position on the Czech market for generation and wholesale supply of electricity under Art. 102 TFEU. </a:t>
            </a:r>
          </a:p>
          <a:p>
            <a:r>
              <a:rPr lang="en-GB" dirty="0"/>
              <a:t>CEZ prevented new market entry to the Czech transmission grid by means of a pre-emptive capacity reservation for lignite or gas fired generation in 2007. </a:t>
            </a:r>
          </a:p>
          <a:p>
            <a:r>
              <a:rPr lang="en-GB" dirty="0"/>
              <a:t>On 3 July 2012 and 6 March 2013 CEZ submitted commitments: It divests the </a:t>
            </a:r>
            <a:r>
              <a:rPr lang="en-GB" dirty="0" err="1"/>
              <a:t>Pocerady</a:t>
            </a:r>
            <a:r>
              <a:rPr lang="en-GB" dirty="0"/>
              <a:t> (1.000 MW) and </a:t>
            </a:r>
            <a:r>
              <a:rPr lang="en-GB" dirty="0" err="1"/>
              <a:t>Chvaletice</a:t>
            </a:r>
            <a:r>
              <a:rPr lang="en-GB" dirty="0"/>
              <a:t> (800 MW) lignite generation plants and </a:t>
            </a:r>
            <a:r>
              <a:rPr lang="en-GB" dirty="0" err="1"/>
              <a:t>Detmarovice</a:t>
            </a:r>
            <a:r>
              <a:rPr lang="en-GB" dirty="0"/>
              <a:t> coal fired plant (800 MW) and </a:t>
            </a:r>
            <a:r>
              <a:rPr lang="en-GB" dirty="0" err="1"/>
              <a:t>Melnik</a:t>
            </a:r>
            <a:r>
              <a:rPr lang="en-GB" dirty="0"/>
              <a:t> III lignite plant (500 MW) and </a:t>
            </a:r>
            <a:r>
              <a:rPr lang="en-GB" dirty="0" err="1"/>
              <a:t>Tisova</a:t>
            </a:r>
            <a:r>
              <a:rPr lang="en-GB" dirty="0"/>
              <a:t> lignite plants (184 MW and 112 MW) and promises not to exercise influence over these assets for 10 years.</a:t>
            </a:r>
          </a:p>
        </p:txBody>
      </p:sp>
      <p:sp>
        <p:nvSpPr>
          <p:cNvPr id="4" name="Footer Placeholder 3">
            <a:extLst>
              <a:ext uri="{FF2B5EF4-FFF2-40B4-BE49-F238E27FC236}">
                <a16:creationId xmlns:a16="http://schemas.microsoft.com/office/drawing/2014/main" id="{5F17F048-1BED-76C5-86F1-A04BB3F6EF30}"/>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7E62F283-EE33-51B7-CF44-68E495E42AA8}"/>
              </a:ext>
            </a:extLst>
          </p:cNvPr>
          <p:cNvSpPr>
            <a:spLocks noGrp="1"/>
          </p:cNvSpPr>
          <p:nvPr>
            <p:ph type="sldNum" sz="quarter" idx="12"/>
          </p:nvPr>
        </p:nvSpPr>
        <p:spPr/>
        <p:txBody>
          <a:bodyPr/>
          <a:lstStyle/>
          <a:p>
            <a:pPr>
              <a:defRPr/>
            </a:pPr>
            <a:fld id="{EF7B0D58-E4A8-4DF1-8AB8-4348370D8517}" type="slidenum">
              <a:rPr lang="en-GB" smtClean="0"/>
              <a:pPr>
                <a:defRPr/>
              </a:pPr>
              <a:t>19</a:t>
            </a:fld>
            <a:endParaRPr lang="en-GB"/>
          </a:p>
        </p:txBody>
      </p:sp>
    </p:spTree>
    <p:extLst>
      <p:ext uri="{BB962C8B-B14F-4D97-AF65-F5344CB8AC3E}">
        <p14:creationId xmlns:p14="http://schemas.microsoft.com/office/powerpoint/2010/main" val="182185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12A6-A9E2-4D13-9D28-4BE030AE7B74}"/>
              </a:ext>
            </a:extLst>
          </p:cNvPr>
          <p:cNvSpPr>
            <a:spLocks noGrp="1"/>
          </p:cNvSpPr>
          <p:nvPr>
            <p:ph type="title"/>
          </p:nvPr>
        </p:nvSpPr>
        <p:spPr/>
        <p:txBody>
          <a:bodyPr>
            <a:normAutofit/>
          </a:bodyPr>
          <a:lstStyle/>
          <a:p>
            <a:r>
              <a:rPr lang="en-GB" dirty="0"/>
              <a:t>Summary I</a:t>
            </a:r>
          </a:p>
        </p:txBody>
      </p:sp>
      <p:sp>
        <p:nvSpPr>
          <p:cNvPr id="3" name="Content Placeholder 2">
            <a:extLst>
              <a:ext uri="{FF2B5EF4-FFF2-40B4-BE49-F238E27FC236}">
                <a16:creationId xmlns:a16="http://schemas.microsoft.com/office/drawing/2014/main" id="{E80CAB5D-B120-424D-AB85-D5DA04ED40DA}"/>
              </a:ext>
            </a:extLst>
          </p:cNvPr>
          <p:cNvSpPr>
            <a:spLocks noGrp="1"/>
          </p:cNvSpPr>
          <p:nvPr>
            <p:ph idx="1"/>
          </p:nvPr>
        </p:nvSpPr>
        <p:spPr>
          <a:xfrm>
            <a:off x="1176865" y="2348881"/>
            <a:ext cx="6798736" cy="3586252"/>
          </a:xfrm>
        </p:spPr>
        <p:txBody>
          <a:bodyPr>
            <a:normAutofit fontScale="70000" lnSpcReduction="20000"/>
          </a:bodyPr>
          <a:lstStyle/>
          <a:p>
            <a:r>
              <a:rPr lang="en-GB" dirty="0"/>
              <a:t>I want to argue that there have been three ‘ages’ of competition interventions in EU energy markets linked to specific social/economic priorities. I then want to raise the question of whether a fourth has begun.</a:t>
            </a:r>
          </a:p>
          <a:p>
            <a:r>
              <a:rPr lang="en-GB" dirty="0"/>
              <a:t>The first </a:t>
            </a:r>
            <a:r>
              <a:rPr lang="en-GB" b="1" dirty="0"/>
              <a:t>age</a:t>
            </a:r>
            <a:r>
              <a:rPr lang="en-GB" dirty="0"/>
              <a:t> was linked to the idea that bringing the energy sector within the scope of the internal market would bring about cost reductions, enhanced consumer choice and less risk of abuse by established players.</a:t>
            </a:r>
          </a:p>
          <a:p>
            <a:r>
              <a:rPr lang="en-GB" dirty="0"/>
              <a:t>The second </a:t>
            </a:r>
            <a:r>
              <a:rPr lang="en-GB" b="1" dirty="0"/>
              <a:t>age</a:t>
            </a:r>
            <a:r>
              <a:rPr lang="en-GB" dirty="0"/>
              <a:t> evolved out of the first and involved an intensification of the competition drive with an unprecedented application of competition law to the energy sector, and an interplay with the new body of EU energy regulation. </a:t>
            </a:r>
          </a:p>
          <a:p>
            <a:r>
              <a:rPr lang="en-GB" dirty="0"/>
              <a:t>A third </a:t>
            </a:r>
            <a:r>
              <a:rPr lang="en-GB" b="1" dirty="0"/>
              <a:t>age</a:t>
            </a:r>
            <a:r>
              <a:rPr lang="en-GB" dirty="0"/>
              <a:t> evolved out of this: the Clean Energy age. It saw a series of adaptations to allow MSs to support various forms of clean energy and initiatives to address climate related issues that implied a tolerance of more state intervention in the energy sector than before.</a:t>
            </a:r>
          </a:p>
        </p:txBody>
      </p:sp>
      <p:sp>
        <p:nvSpPr>
          <p:cNvPr id="4" name="Footer Placeholder 3">
            <a:extLst>
              <a:ext uri="{FF2B5EF4-FFF2-40B4-BE49-F238E27FC236}">
                <a16:creationId xmlns:a16="http://schemas.microsoft.com/office/drawing/2014/main" id="{A7533F90-6757-4477-821C-461DC20DF69C}"/>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B15555EC-3EE2-4EF5-A394-BEB30C2AD29F}"/>
              </a:ext>
            </a:extLst>
          </p:cNvPr>
          <p:cNvSpPr>
            <a:spLocks noGrp="1"/>
          </p:cNvSpPr>
          <p:nvPr>
            <p:ph type="sldNum" sz="quarter" idx="12"/>
          </p:nvPr>
        </p:nvSpPr>
        <p:spPr/>
        <p:txBody>
          <a:bodyPr/>
          <a:lstStyle/>
          <a:p>
            <a:pPr>
              <a:defRPr/>
            </a:pPr>
            <a:fld id="{EF7B0D58-E4A8-4DF1-8AB8-4348370D8517}" type="slidenum">
              <a:rPr lang="en-GB" smtClean="0"/>
              <a:pPr>
                <a:defRPr/>
              </a:pPr>
              <a:t>2</a:t>
            </a:fld>
            <a:endParaRPr lang="en-GB"/>
          </a:p>
        </p:txBody>
      </p:sp>
    </p:spTree>
    <p:extLst>
      <p:ext uri="{BB962C8B-B14F-4D97-AF65-F5344CB8AC3E}">
        <p14:creationId xmlns:p14="http://schemas.microsoft.com/office/powerpoint/2010/main" val="20819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303-D9E8-B64E-57EB-33B616672FF2}"/>
              </a:ext>
            </a:extLst>
          </p:cNvPr>
          <p:cNvSpPr>
            <a:spLocks noGrp="1"/>
          </p:cNvSpPr>
          <p:nvPr>
            <p:ph type="title"/>
          </p:nvPr>
        </p:nvSpPr>
        <p:spPr/>
        <p:txBody>
          <a:bodyPr>
            <a:normAutofit fontScale="90000"/>
          </a:bodyPr>
          <a:lstStyle/>
          <a:p>
            <a:r>
              <a:rPr lang="en-US" dirty="0"/>
              <a:t>Romania – Power Exchanges and </a:t>
            </a:r>
            <a:r>
              <a:rPr lang="en-US" dirty="0" err="1"/>
              <a:t>Opcom</a:t>
            </a:r>
            <a:endParaRPr lang="en-US" dirty="0"/>
          </a:p>
        </p:txBody>
      </p:sp>
      <p:sp>
        <p:nvSpPr>
          <p:cNvPr id="3" name="Content Placeholder 2">
            <a:extLst>
              <a:ext uri="{FF2B5EF4-FFF2-40B4-BE49-F238E27FC236}">
                <a16:creationId xmlns:a16="http://schemas.microsoft.com/office/drawing/2014/main" id="{8161973D-A1E1-6DF6-536D-FCCD62BDD263}"/>
              </a:ext>
            </a:extLst>
          </p:cNvPr>
          <p:cNvSpPr>
            <a:spLocks noGrp="1"/>
          </p:cNvSpPr>
          <p:nvPr>
            <p:ph idx="1"/>
          </p:nvPr>
        </p:nvSpPr>
        <p:spPr/>
        <p:txBody>
          <a:bodyPr>
            <a:normAutofit fontScale="40000" lnSpcReduction="20000"/>
          </a:bodyPr>
          <a:lstStyle/>
          <a:p>
            <a:r>
              <a:rPr lang="en-GB" dirty="0"/>
              <a:t>Decision Case AT.39952 – Power Exchanges is addressed to EPEX Spot and Nord Pool Spot (NPS) and relates to a single and continuous violation of Art. 101 TFEU by anti-competitive practices regarding electricity spot trading services including services to facilitate the trading, the management of allocation of cross-border interconnection capacities through market coupling, and services to third parties for the development and operation of spot electricity trading:</a:t>
            </a:r>
          </a:p>
          <a:p>
            <a:r>
              <a:rPr lang="en-GB" dirty="0"/>
              <a:t>On 11/12/2013, the Commission adopted a statement of objections. EPEX and NPS agreed on a non competition arrangement covering all their spot trading services in the European Economic Area in order to restrict competition between them and in order to protect their traditional  strongholds and to agree on expansion to new countries while maintaining the power balance between them </a:t>
            </a:r>
            <a:r>
              <a:rPr lang="en-GB" dirty="0" err="1"/>
              <a:t>withouth</a:t>
            </a:r>
            <a:r>
              <a:rPr lang="en-GB" dirty="0"/>
              <a:t> internal competition. The agreement included an allocation of territories. The activities relate to a period between 21/06/2011 and 07/02/2012.</a:t>
            </a:r>
          </a:p>
          <a:p>
            <a:r>
              <a:rPr lang="en-GB" dirty="0"/>
              <a:t>The Commission imposed a fine of EUR 3.651.000 on EPEX and EUR 2.328.000 on NPS.</a:t>
            </a:r>
          </a:p>
          <a:p>
            <a:r>
              <a:rPr lang="en-GB" dirty="0"/>
              <a:t>Decision Case AT.39984 – OPCOM/Romanian Power Exchange is addressed to OPCOM and its parent </a:t>
            </a:r>
            <a:r>
              <a:rPr lang="en-GB" dirty="0" err="1"/>
              <a:t>Transelectrica</a:t>
            </a:r>
            <a:r>
              <a:rPr lang="en-GB" dirty="0"/>
              <a:t> and covers a single and continuous infringement of Art. 102 TFEU by discrimination on the grounds of nationality/place of establishment exercised on companies wishing to trade on the Romanian wholesale short-term electricity markets</a:t>
            </a:r>
          </a:p>
          <a:p>
            <a:r>
              <a:rPr lang="en-GB" dirty="0"/>
              <a:t>The Commission issued a statement of objections that OPCOM held a dominant position on the market for services facilitating wholesale electricity trading in Romania and was abusing it by imposing </a:t>
            </a:r>
            <a:r>
              <a:rPr lang="en-GB" dirty="0" err="1"/>
              <a:t>districiminatory</a:t>
            </a:r>
            <a:r>
              <a:rPr lang="en-GB" dirty="0"/>
              <a:t> requirements on EU traders for participation in day-ahead and intraday markets from 30/062008 to 16/09/2013. OPCOM is the only owner in Romania of a licence to operate a power exchange.</a:t>
            </a:r>
          </a:p>
          <a:p>
            <a:r>
              <a:rPr lang="en-GB" dirty="0"/>
              <a:t>In particular it required that EU traders obtain a 2nd, i.e. Romanian VAT-Registration although under EU and Romanian law, a single registration is sufficient. The fine imposed amounted to EUR 1.031.000.</a:t>
            </a:r>
          </a:p>
        </p:txBody>
      </p:sp>
      <p:sp>
        <p:nvSpPr>
          <p:cNvPr id="4" name="Footer Placeholder 3">
            <a:extLst>
              <a:ext uri="{FF2B5EF4-FFF2-40B4-BE49-F238E27FC236}">
                <a16:creationId xmlns:a16="http://schemas.microsoft.com/office/drawing/2014/main" id="{3C1A9563-C14A-9789-CBFA-9D102C4B6810}"/>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DAA6E1F9-CE4A-9558-0365-840170E1889A}"/>
              </a:ext>
            </a:extLst>
          </p:cNvPr>
          <p:cNvSpPr>
            <a:spLocks noGrp="1"/>
          </p:cNvSpPr>
          <p:nvPr>
            <p:ph type="sldNum" sz="quarter" idx="12"/>
          </p:nvPr>
        </p:nvSpPr>
        <p:spPr/>
        <p:txBody>
          <a:bodyPr/>
          <a:lstStyle/>
          <a:p>
            <a:pPr>
              <a:defRPr/>
            </a:pPr>
            <a:fld id="{EF7B0D58-E4A8-4DF1-8AB8-4348370D8517}" type="slidenum">
              <a:rPr lang="en-GB" smtClean="0"/>
              <a:pPr>
                <a:defRPr/>
              </a:pPr>
              <a:t>20</a:t>
            </a:fld>
            <a:endParaRPr lang="en-GB"/>
          </a:p>
        </p:txBody>
      </p:sp>
    </p:spTree>
    <p:extLst>
      <p:ext uri="{BB962C8B-B14F-4D97-AF65-F5344CB8AC3E}">
        <p14:creationId xmlns:p14="http://schemas.microsoft.com/office/powerpoint/2010/main" val="1910763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782-1631-0BB5-61BC-FD6465C5AB9C}"/>
              </a:ext>
            </a:extLst>
          </p:cNvPr>
          <p:cNvSpPr>
            <a:spLocks noGrp="1"/>
          </p:cNvSpPr>
          <p:nvPr>
            <p:ph type="title"/>
          </p:nvPr>
        </p:nvSpPr>
        <p:spPr/>
        <p:txBody>
          <a:bodyPr/>
          <a:lstStyle/>
          <a:p>
            <a:r>
              <a:rPr lang="en-US" dirty="0"/>
              <a:t>Romania – Gas Interconnectors</a:t>
            </a:r>
          </a:p>
        </p:txBody>
      </p:sp>
      <p:sp>
        <p:nvSpPr>
          <p:cNvPr id="3" name="Content Placeholder 2">
            <a:extLst>
              <a:ext uri="{FF2B5EF4-FFF2-40B4-BE49-F238E27FC236}">
                <a16:creationId xmlns:a16="http://schemas.microsoft.com/office/drawing/2014/main" id="{0CC35D94-6A6A-967D-D70F-3DE0E314E82D}"/>
              </a:ext>
            </a:extLst>
          </p:cNvPr>
          <p:cNvSpPr>
            <a:spLocks noGrp="1"/>
          </p:cNvSpPr>
          <p:nvPr>
            <p:ph idx="1"/>
          </p:nvPr>
        </p:nvSpPr>
        <p:spPr/>
        <p:txBody>
          <a:bodyPr>
            <a:normAutofit fontScale="40000" lnSpcReduction="20000"/>
          </a:bodyPr>
          <a:lstStyle/>
          <a:p>
            <a:pPr algn="just"/>
            <a:r>
              <a:rPr lang="en-GB" dirty="0"/>
              <a:t>Decision Case AT.40355 – Romanian gas interconnectors is addressed to </a:t>
            </a:r>
            <a:r>
              <a:rPr lang="en-GB" dirty="0" err="1"/>
              <a:t>Transgaz</a:t>
            </a:r>
            <a:r>
              <a:rPr lang="en-GB" dirty="0"/>
              <a:t> and concerns the hindering of gas exports from Romania to other member states.</a:t>
            </a:r>
          </a:p>
          <a:p>
            <a:pPr algn="just"/>
            <a:r>
              <a:rPr lang="en-GB" dirty="0" err="1"/>
              <a:t>Transgaz</a:t>
            </a:r>
            <a:r>
              <a:rPr lang="en-GB" dirty="0"/>
              <a:t> was set up in 2000 as a successor of the former national gas company ROMGAZ and is dominant on the natural gas transmission market in Romania including the usage of interconnectors to its neighbours. It sought to create or maintain barriers to the cross-border flow of gas from Romania to other member states and frustrating the creation of a European internal gas market and leads to the partitioning of the market along national borders and discriminates Romanian grid users against EU-users particularly in Hungary and Bulgaria. It also engages in gas dispatching and transmission related research and design. It holds an exclusive license for gas transmission until 2032.</a:t>
            </a:r>
          </a:p>
          <a:p>
            <a:pPr algn="just"/>
            <a:r>
              <a:rPr lang="en-GB" dirty="0"/>
              <a:t>Against Art. 102 TFEU in particular, </a:t>
            </a:r>
            <a:r>
              <a:rPr lang="en-GB" dirty="0" err="1"/>
              <a:t>Transgaz</a:t>
            </a:r>
            <a:r>
              <a:rPr lang="en-GB" dirty="0"/>
              <a:t> underinvested and/or delayed the construction of transmission infrastructure relevant for exports. It charged interconnection tariffs for exporters that made exports commercially not viable exceeding import tariffs by 8 times. It also invoked technical arguments for </a:t>
            </a:r>
            <a:r>
              <a:rPr lang="en-GB" dirty="0" err="1"/>
              <a:t>resctriction</a:t>
            </a:r>
            <a:r>
              <a:rPr lang="en-GB" dirty="0"/>
              <a:t> or delays in exports.</a:t>
            </a:r>
          </a:p>
          <a:p>
            <a:pPr algn="just"/>
            <a:r>
              <a:rPr lang="en-GB" dirty="0"/>
              <a:t>On 14/09/2018 and 31/01/2020, </a:t>
            </a:r>
            <a:r>
              <a:rPr lang="en-GB" dirty="0" err="1"/>
              <a:t>Transgaz</a:t>
            </a:r>
            <a:r>
              <a:rPr lang="en-GB" dirty="0"/>
              <a:t> offered effective and proportional commitments under Art. 9 I Reg. (EC) 1/2003: </a:t>
            </a:r>
          </a:p>
          <a:p>
            <a:pPr algn="just"/>
            <a:r>
              <a:rPr lang="en-GB" dirty="0"/>
              <a:t>It promises to make available maximum capacity for users to export natural gas to Hungary and Bulgaria: 0.75, 1,5 and 1,8  </a:t>
            </a:r>
            <a:r>
              <a:rPr lang="en-GB" dirty="0" err="1"/>
              <a:t>bcm</a:t>
            </a:r>
            <a:r>
              <a:rPr lang="en-GB" dirty="0"/>
              <a:t>/year from tree interconnection points from 2019. </a:t>
            </a:r>
          </a:p>
          <a:p>
            <a:pPr algn="just"/>
            <a:r>
              <a:rPr lang="en-GB" dirty="0" err="1"/>
              <a:t>Transgaz</a:t>
            </a:r>
            <a:r>
              <a:rPr lang="en-GB" dirty="0"/>
              <a:t> makes available minimum firm capacities in transparent and non-discriminatory manner and </a:t>
            </a:r>
            <a:r>
              <a:rPr lang="en-GB" dirty="0" err="1"/>
              <a:t>alocates</a:t>
            </a:r>
            <a:r>
              <a:rPr lang="en-GB" dirty="0"/>
              <a:t> these in a standard bundled product for annual, quarterly, monthly, daily and intraday interconnector use.</a:t>
            </a:r>
          </a:p>
          <a:p>
            <a:pPr algn="just"/>
            <a:r>
              <a:rPr lang="en-GB" dirty="0"/>
              <a:t>Finally </a:t>
            </a:r>
            <a:r>
              <a:rPr lang="en-GB" dirty="0" err="1"/>
              <a:t>Transgaz</a:t>
            </a:r>
            <a:r>
              <a:rPr lang="en-GB" dirty="0"/>
              <a:t> promises not to prevent, hinder or discriminate against, directly or indirectly, the export of gas produced in Romania or transiting through it, being it through tariffs, technical reasons, contractual clauses and other means (catch-all-commitment). These last until 31/12/2025.</a:t>
            </a:r>
          </a:p>
        </p:txBody>
      </p:sp>
      <p:sp>
        <p:nvSpPr>
          <p:cNvPr id="4" name="Footer Placeholder 3">
            <a:extLst>
              <a:ext uri="{FF2B5EF4-FFF2-40B4-BE49-F238E27FC236}">
                <a16:creationId xmlns:a16="http://schemas.microsoft.com/office/drawing/2014/main" id="{56F859AA-0DB0-C818-DB4B-DB138F201153}"/>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E5B7B084-86E3-560D-1919-EE96774463B9}"/>
              </a:ext>
            </a:extLst>
          </p:cNvPr>
          <p:cNvSpPr>
            <a:spLocks noGrp="1"/>
          </p:cNvSpPr>
          <p:nvPr>
            <p:ph type="sldNum" sz="quarter" idx="12"/>
          </p:nvPr>
        </p:nvSpPr>
        <p:spPr/>
        <p:txBody>
          <a:bodyPr/>
          <a:lstStyle/>
          <a:p>
            <a:pPr>
              <a:defRPr/>
            </a:pPr>
            <a:fld id="{EF7B0D58-E4A8-4DF1-8AB8-4348370D8517}" type="slidenum">
              <a:rPr lang="en-GB" smtClean="0"/>
              <a:pPr>
                <a:defRPr/>
              </a:pPr>
              <a:t>21</a:t>
            </a:fld>
            <a:endParaRPr lang="en-GB"/>
          </a:p>
        </p:txBody>
      </p:sp>
    </p:spTree>
    <p:extLst>
      <p:ext uri="{BB962C8B-B14F-4D97-AF65-F5344CB8AC3E}">
        <p14:creationId xmlns:p14="http://schemas.microsoft.com/office/powerpoint/2010/main" val="326566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244B-99A8-FF68-4CE7-5052B00384A1}"/>
              </a:ext>
            </a:extLst>
          </p:cNvPr>
          <p:cNvSpPr>
            <a:spLocks noGrp="1"/>
          </p:cNvSpPr>
          <p:nvPr>
            <p:ph type="title"/>
          </p:nvPr>
        </p:nvSpPr>
        <p:spPr/>
        <p:txBody>
          <a:bodyPr>
            <a:normAutofit fontScale="90000"/>
          </a:bodyPr>
          <a:lstStyle/>
          <a:p>
            <a:r>
              <a:rPr lang="en-US" dirty="0"/>
              <a:t>Germany-Denmark - Interconnector</a:t>
            </a:r>
          </a:p>
        </p:txBody>
      </p:sp>
      <p:sp>
        <p:nvSpPr>
          <p:cNvPr id="3" name="Content Placeholder 2">
            <a:extLst>
              <a:ext uri="{FF2B5EF4-FFF2-40B4-BE49-F238E27FC236}">
                <a16:creationId xmlns:a16="http://schemas.microsoft.com/office/drawing/2014/main" id="{048EEB49-5FF6-53BA-8FBD-71BAEFC85E80}"/>
              </a:ext>
            </a:extLst>
          </p:cNvPr>
          <p:cNvSpPr>
            <a:spLocks noGrp="1"/>
          </p:cNvSpPr>
          <p:nvPr>
            <p:ph idx="1"/>
          </p:nvPr>
        </p:nvSpPr>
        <p:spPr/>
        <p:txBody>
          <a:bodyPr>
            <a:noAutofit/>
          </a:bodyPr>
          <a:lstStyle/>
          <a:p>
            <a:pPr algn="just"/>
            <a:r>
              <a:rPr lang="en-GB" sz="800" dirty="0"/>
              <a:t>Decision Case AT.40461: DE/DK Interconnector is addressed to the German TSO </a:t>
            </a:r>
            <a:r>
              <a:rPr lang="en-GB" sz="800" dirty="0" err="1"/>
              <a:t>TenneT</a:t>
            </a:r>
            <a:r>
              <a:rPr lang="en-GB" sz="800" dirty="0"/>
              <a:t> and concerns the significant limitation of commercial transmission capacity on the German Danish electricity interconnector favouring domestic electricity production when wind-based power generation is high. This leads to a partitioning of the  internal market and discriminates between users owing to their place of residence contrary to Art. 102 TFEU. Their violation started in 2011 at the latest.</a:t>
            </a:r>
          </a:p>
          <a:p>
            <a:pPr algn="just"/>
            <a:r>
              <a:rPr lang="en-GB" sz="800" dirty="0" err="1"/>
              <a:t>TenneT</a:t>
            </a:r>
            <a:r>
              <a:rPr lang="en-GB" sz="800" dirty="0"/>
              <a:t> is one of four German TSOs and operates a network of 10.700 km covering an area of 140.000 km</a:t>
            </a:r>
            <a:r>
              <a:rPr lang="en-GB" sz="800" baseline="30000" dirty="0"/>
              <a:t>2</a:t>
            </a:r>
            <a:r>
              <a:rPr lang="en-GB" sz="800" dirty="0"/>
              <a:t> in Northern, Central and Southern Germany. The grid is connected to regional distribution grids through transformer stations . </a:t>
            </a:r>
            <a:r>
              <a:rPr lang="en-GB" sz="800" dirty="0" err="1"/>
              <a:t>TenneT</a:t>
            </a:r>
            <a:r>
              <a:rPr lang="en-GB" sz="800" dirty="0"/>
              <a:t> is owned by the Dutch </a:t>
            </a:r>
            <a:r>
              <a:rPr lang="en-GB" sz="800" dirty="0" err="1"/>
              <a:t>TenneT</a:t>
            </a:r>
            <a:r>
              <a:rPr lang="en-GB" sz="800" dirty="0"/>
              <a:t> holding which belongs to the Dutch state.</a:t>
            </a:r>
          </a:p>
          <a:p>
            <a:pPr algn="just"/>
            <a:r>
              <a:rPr lang="en-GB" sz="800" dirty="0" err="1"/>
              <a:t>EnDK</a:t>
            </a:r>
            <a:r>
              <a:rPr lang="en-GB" sz="800" dirty="0"/>
              <a:t> exclusively owns and operates the Danish transmission grid. Power trade is realised through Nord Pool owned and operated by Nordic and Baltic TSOs.</a:t>
            </a:r>
          </a:p>
          <a:p>
            <a:pPr algn="just"/>
            <a:r>
              <a:rPr lang="en-GB" sz="800" dirty="0"/>
              <a:t>The German transmission system is characterised by high flows of renewable electricity from the North to the South and with congestion in Northern Germany in hours of high wind production.</a:t>
            </a:r>
          </a:p>
          <a:p>
            <a:pPr algn="just"/>
            <a:r>
              <a:rPr lang="en-GB" sz="800" dirty="0"/>
              <a:t>The interconnector is composed of three tie-lines, a 380 kV line from 1979 and two 220 kV lines from 1957. The transmission capacity in each direction is calculated by </a:t>
            </a:r>
            <a:r>
              <a:rPr lang="en-GB" sz="800" dirty="0" err="1"/>
              <a:t>TenneT</a:t>
            </a:r>
            <a:r>
              <a:rPr lang="en-GB" sz="800" dirty="0"/>
              <a:t> and </a:t>
            </a:r>
            <a:r>
              <a:rPr lang="en-GB" sz="800" dirty="0" err="1"/>
              <a:t>EnDK</a:t>
            </a:r>
            <a:r>
              <a:rPr lang="en-GB" sz="800" dirty="0"/>
              <a:t> based on their methodology and the lowest value is defining the commercial capacity. From 2012, the maximum capacity in the southbound direction was 1.780 MW and in northbound 1.500 MW.</a:t>
            </a:r>
          </a:p>
          <a:p>
            <a:pPr algn="just"/>
            <a:r>
              <a:rPr lang="en-GB" sz="800" dirty="0"/>
              <a:t>According to ACER in 2016, the capacity in both directions is 1.582 MW, which amounts to 40% of interconnector capacity between Nordic countries and continental Europe. </a:t>
            </a:r>
            <a:r>
              <a:rPr lang="en-GB" sz="800" dirty="0" err="1"/>
              <a:t>TenneT</a:t>
            </a:r>
            <a:r>
              <a:rPr lang="en-GB" sz="800" dirty="0"/>
              <a:t> and </a:t>
            </a:r>
            <a:r>
              <a:rPr lang="en-GB" sz="800" dirty="0" err="1"/>
              <a:t>EnDK</a:t>
            </a:r>
            <a:r>
              <a:rPr lang="en-GB" sz="800" dirty="0"/>
              <a:t> agreed on increasing the interconnector capacity by virtue of upgrading one 220 kV line to 380 kV (East Coast line) by 2020 and the construction of two new 380 kV lines (West Coast line) by 2022 thus elevating the capacity to 3.500 MW. </a:t>
            </a:r>
          </a:p>
          <a:p>
            <a:pPr algn="just"/>
            <a:r>
              <a:rPr lang="en-GB" sz="800" dirty="0"/>
              <a:t>The restriction of capacity is not viable as there are alternative measures to keeping it, i.e., counter-trade and re-dispatch.</a:t>
            </a:r>
          </a:p>
          <a:p>
            <a:pPr algn="just"/>
            <a:r>
              <a:rPr lang="en-GB" sz="800" dirty="0"/>
              <a:t>On 19/03/2018 and 12/11/2018, </a:t>
            </a:r>
            <a:r>
              <a:rPr lang="en-GB" sz="800" dirty="0" err="1"/>
              <a:t>TenneT</a:t>
            </a:r>
            <a:r>
              <a:rPr lang="en-GB" sz="800" dirty="0"/>
              <a:t> offered sufficient and proportionate commitments. It makes available the maximum capacity (at least 1300 MW with an hourly rate of 900 MW by 2019) and uses counter-trade and re-dispatch only exempted in extraordinary circumstances. </a:t>
            </a:r>
            <a:r>
              <a:rPr lang="en-GB" sz="800"/>
              <a:t>TenneT </a:t>
            </a:r>
            <a:r>
              <a:rPr lang="en-GB" sz="800" dirty="0"/>
              <a:t>appoints a trustee for supervision. After the new lines are commissioned, the minimum guaranteed hourly capacity increases to 75% of the maximum commercial capacity. These commitments are valid for 9 years.</a:t>
            </a:r>
          </a:p>
        </p:txBody>
      </p:sp>
      <p:sp>
        <p:nvSpPr>
          <p:cNvPr id="4" name="Footer Placeholder 3">
            <a:extLst>
              <a:ext uri="{FF2B5EF4-FFF2-40B4-BE49-F238E27FC236}">
                <a16:creationId xmlns:a16="http://schemas.microsoft.com/office/drawing/2014/main" id="{755071F0-4B22-31BA-81B1-0173850AA515}"/>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E452AAC3-7972-B6E0-F646-E8997E509036}"/>
              </a:ext>
            </a:extLst>
          </p:cNvPr>
          <p:cNvSpPr>
            <a:spLocks noGrp="1"/>
          </p:cNvSpPr>
          <p:nvPr>
            <p:ph type="sldNum" sz="quarter" idx="12"/>
          </p:nvPr>
        </p:nvSpPr>
        <p:spPr/>
        <p:txBody>
          <a:bodyPr/>
          <a:lstStyle/>
          <a:p>
            <a:pPr>
              <a:defRPr/>
            </a:pPr>
            <a:fld id="{EF7B0D58-E4A8-4DF1-8AB8-4348370D8517}" type="slidenum">
              <a:rPr lang="en-GB" smtClean="0"/>
              <a:pPr>
                <a:defRPr/>
              </a:pPr>
              <a:t>22</a:t>
            </a:fld>
            <a:endParaRPr lang="en-GB"/>
          </a:p>
        </p:txBody>
      </p:sp>
    </p:spTree>
    <p:extLst>
      <p:ext uri="{BB962C8B-B14F-4D97-AF65-F5344CB8AC3E}">
        <p14:creationId xmlns:p14="http://schemas.microsoft.com/office/powerpoint/2010/main" val="384200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BC103-31E1-4A49-B327-EF5106D1A777}"/>
              </a:ext>
            </a:extLst>
          </p:cNvPr>
          <p:cNvSpPr>
            <a:spLocks noGrp="1"/>
          </p:cNvSpPr>
          <p:nvPr>
            <p:ph type="title"/>
          </p:nvPr>
        </p:nvSpPr>
        <p:spPr/>
        <p:txBody>
          <a:bodyPr>
            <a:normAutofit fontScale="90000"/>
          </a:bodyPr>
          <a:lstStyle/>
          <a:p>
            <a:r>
              <a:rPr lang="de-DE" dirty="0"/>
              <a:t>State Aids in </a:t>
            </a:r>
            <a:r>
              <a:rPr lang="de-DE" dirty="0" err="1"/>
              <a:t>the</a:t>
            </a:r>
            <a:r>
              <a:rPr lang="de-DE" dirty="0"/>
              <a:t> </a:t>
            </a:r>
            <a:r>
              <a:rPr lang="de-DE" dirty="0" err="1"/>
              <a:t>Romanian</a:t>
            </a:r>
            <a:r>
              <a:rPr lang="de-DE" dirty="0"/>
              <a:t> Energy </a:t>
            </a:r>
            <a:r>
              <a:rPr lang="de-DE" dirty="0" err="1"/>
              <a:t>Sector</a:t>
            </a:r>
            <a:r>
              <a:rPr lang="de-DE" dirty="0"/>
              <a:t> (I)</a:t>
            </a:r>
          </a:p>
        </p:txBody>
      </p:sp>
      <p:sp>
        <p:nvSpPr>
          <p:cNvPr id="3" name="Inhaltsplatzhalter 2">
            <a:extLst>
              <a:ext uri="{FF2B5EF4-FFF2-40B4-BE49-F238E27FC236}">
                <a16:creationId xmlns:a16="http://schemas.microsoft.com/office/drawing/2014/main" id="{2AF6F6C9-2452-442F-AFF0-4C5311F7B0AB}"/>
              </a:ext>
            </a:extLst>
          </p:cNvPr>
          <p:cNvSpPr>
            <a:spLocks noGrp="1"/>
          </p:cNvSpPr>
          <p:nvPr>
            <p:ph idx="1"/>
          </p:nvPr>
        </p:nvSpPr>
        <p:spPr/>
        <p:txBody>
          <a:bodyPr>
            <a:normAutofit fontScale="47500" lnSpcReduction="20000"/>
          </a:bodyPr>
          <a:lstStyle/>
          <a:p>
            <a:pPr algn="just"/>
            <a:r>
              <a:rPr lang="en-GB" dirty="0"/>
              <a:t>Out of a total of 1,084 Commission proceedings on state aids in the energy sector, 24 relate to Romania and 13 of these have been concluded by formal decisions.</a:t>
            </a:r>
          </a:p>
          <a:p>
            <a:pPr algn="just"/>
            <a:r>
              <a:rPr lang="en-GB" dirty="0"/>
              <a:t>The state aid scheme N 437/2009 Romania of 21/01/2010 covers an operating aid scheme for the promotion of high-efficiency cogeneration in Romania, is based on the Electricity Act No. 13/2007, was notified on 20/07/2009 and found to be consistent with Art. 107 III </a:t>
            </a:r>
            <a:r>
              <a:rPr lang="en-GB" dirty="0" err="1"/>
              <a:t>lit.c</a:t>
            </a:r>
            <a:r>
              <a:rPr lang="en-GB" dirty="0"/>
              <a:t>. TFEU. The Commission requested that authorities must submit an annual report on the implementation of the aid.</a:t>
            </a:r>
          </a:p>
          <a:p>
            <a:pPr algn="just"/>
            <a:r>
              <a:rPr lang="en-GB" dirty="0"/>
              <a:t>The state aid scheme N 467/2009 Romania of 03/12/2009 regards a scheme for supporting investments in expanding and modernising distribution grids for electricity and natural gas based on the guidelines for national regional aid for the period 2007-2013. The budget of the scheme amounts to EUR 28.400.00 out of which 88% is co-financed by the EU Fund for Rural Development. The maximum support for a single project is EUR 4.000.000.- and a single beneficiary is to receive no more than EUR 8.000.000.</a:t>
            </a:r>
          </a:p>
          <a:p>
            <a:pPr algn="just"/>
            <a:r>
              <a:rPr lang="en-GB" dirty="0"/>
              <a:t>The state aid scheme N 629/2009 of 17/12/2010 deals with grants for investments in the extension and modernisation of electricity and gas transmission networks. It uses resources from the EU Structural Funds, i.e., the Regional Development Fund, the Social Fund and Cohesion Fund. It aims to avoid energy losses in the grids, protects the environment and boosts security of supply. Beneficiaries are the Transmission System Operators like </a:t>
            </a:r>
            <a:r>
              <a:rPr lang="en-GB" dirty="0" err="1"/>
              <a:t>Transelectrica</a:t>
            </a:r>
            <a:r>
              <a:rPr lang="en-GB" dirty="0"/>
              <a:t> and </a:t>
            </a:r>
            <a:r>
              <a:rPr lang="en-GB" dirty="0" err="1"/>
              <a:t>Transgaz</a:t>
            </a:r>
            <a:r>
              <a:rPr lang="en-GB" dirty="0"/>
              <a:t> and the projects must be implemented before 31/07/2015. The total budget of the scheme is EUR 57.7 </a:t>
            </a:r>
            <a:r>
              <a:rPr lang="en-GB" dirty="0" err="1"/>
              <a:t>mn</a:t>
            </a:r>
            <a:r>
              <a:rPr lang="en-GB" dirty="0"/>
              <a:t> out of which 88% takes the form of non-refundable EU grants. The state aid is lawful under Art. 107 III lit. c TFEU. A 2nd decision on this subject was released on 13/03/2014.</a:t>
            </a:r>
          </a:p>
          <a:p>
            <a:endParaRPr lang="de-DE" dirty="0"/>
          </a:p>
        </p:txBody>
      </p:sp>
      <p:sp>
        <p:nvSpPr>
          <p:cNvPr id="4" name="Fußzeilenplatzhalter 3">
            <a:extLst>
              <a:ext uri="{FF2B5EF4-FFF2-40B4-BE49-F238E27FC236}">
                <a16:creationId xmlns:a16="http://schemas.microsoft.com/office/drawing/2014/main" id="{1088CC59-F27A-438B-AB0B-BE6FB4A2A2B6}"/>
              </a:ext>
            </a:extLst>
          </p:cNvPr>
          <p:cNvSpPr>
            <a:spLocks noGrp="1"/>
          </p:cNvSpPr>
          <p:nvPr>
            <p:ph type="ftr" sz="quarter" idx="11"/>
          </p:nvPr>
        </p:nvSpPr>
        <p:spPr/>
        <p:txBody>
          <a:bodyPr/>
          <a:lstStyle/>
          <a:p>
            <a:pPr>
              <a:defRPr/>
            </a:pPr>
            <a:r>
              <a:rPr lang="en-US"/>
              <a:t>Bucharest, 9 June 2022</a:t>
            </a:r>
            <a:endParaRPr lang="en-GB"/>
          </a:p>
        </p:txBody>
      </p:sp>
      <p:sp>
        <p:nvSpPr>
          <p:cNvPr id="5" name="Foliennummernplatzhalter 4">
            <a:extLst>
              <a:ext uri="{FF2B5EF4-FFF2-40B4-BE49-F238E27FC236}">
                <a16:creationId xmlns:a16="http://schemas.microsoft.com/office/drawing/2014/main" id="{C41F4025-213D-4F6E-ABB3-5249B3BA3BD5}"/>
              </a:ext>
            </a:extLst>
          </p:cNvPr>
          <p:cNvSpPr>
            <a:spLocks noGrp="1"/>
          </p:cNvSpPr>
          <p:nvPr>
            <p:ph type="sldNum" sz="quarter" idx="12"/>
          </p:nvPr>
        </p:nvSpPr>
        <p:spPr/>
        <p:txBody>
          <a:bodyPr/>
          <a:lstStyle/>
          <a:p>
            <a:pPr>
              <a:defRPr/>
            </a:pPr>
            <a:fld id="{EF7B0D58-E4A8-4DF1-8AB8-4348370D8517}" type="slidenum">
              <a:rPr lang="en-GB" smtClean="0"/>
              <a:pPr>
                <a:defRPr/>
              </a:pPr>
              <a:t>23</a:t>
            </a:fld>
            <a:endParaRPr lang="en-GB"/>
          </a:p>
        </p:txBody>
      </p:sp>
    </p:spTree>
    <p:extLst>
      <p:ext uri="{BB962C8B-B14F-4D97-AF65-F5344CB8AC3E}">
        <p14:creationId xmlns:p14="http://schemas.microsoft.com/office/powerpoint/2010/main" val="242392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0DD25-CB9D-4374-B081-AE0E6A86D419}"/>
              </a:ext>
            </a:extLst>
          </p:cNvPr>
          <p:cNvSpPr>
            <a:spLocks noGrp="1"/>
          </p:cNvSpPr>
          <p:nvPr>
            <p:ph type="title"/>
          </p:nvPr>
        </p:nvSpPr>
        <p:spPr/>
        <p:txBody>
          <a:bodyPr>
            <a:normAutofit fontScale="90000"/>
          </a:bodyPr>
          <a:lstStyle/>
          <a:p>
            <a:r>
              <a:rPr lang="de-DE" dirty="0"/>
              <a:t>State Aids in </a:t>
            </a:r>
            <a:r>
              <a:rPr lang="de-DE" dirty="0" err="1"/>
              <a:t>the</a:t>
            </a:r>
            <a:r>
              <a:rPr lang="de-DE" dirty="0"/>
              <a:t> </a:t>
            </a:r>
            <a:r>
              <a:rPr lang="de-DE" dirty="0" err="1"/>
              <a:t>Romanian</a:t>
            </a:r>
            <a:r>
              <a:rPr lang="de-DE" dirty="0"/>
              <a:t> Energy </a:t>
            </a:r>
            <a:r>
              <a:rPr lang="de-DE" dirty="0" err="1"/>
              <a:t>Sector</a:t>
            </a:r>
            <a:r>
              <a:rPr lang="de-DE" dirty="0"/>
              <a:t> (II)</a:t>
            </a:r>
          </a:p>
        </p:txBody>
      </p:sp>
      <p:sp>
        <p:nvSpPr>
          <p:cNvPr id="3" name="Inhaltsplatzhalter 2">
            <a:extLst>
              <a:ext uri="{FF2B5EF4-FFF2-40B4-BE49-F238E27FC236}">
                <a16:creationId xmlns:a16="http://schemas.microsoft.com/office/drawing/2014/main" id="{2D04480E-AAC4-4ECA-9060-1AFE427B82F9}"/>
              </a:ext>
            </a:extLst>
          </p:cNvPr>
          <p:cNvSpPr>
            <a:spLocks noGrp="1"/>
          </p:cNvSpPr>
          <p:nvPr>
            <p:ph idx="1"/>
          </p:nvPr>
        </p:nvSpPr>
        <p:spPr/>
        <p:txBody>
          <a:bodyPr>
            <a:normAutofit fontScale="62500" lnSpcReduction="20000"/>
          </a:bodyPr>
          <a:lstStyle/>
          <a:p>
            <a:r>
              <a:rPr lang="en-US" dirty="0"/>
              <a:t>The State Aid decision SA. 55433 (2020/N) Romania– deals with a promotion scheme for renewable district heating projects in form of investment aid which shall increase the share of renewables due to increases of green heat production capacities, reduce carbon emissions by replacing fossil fuels and reduce pollution within residential areas. The system generates installed capacities of biomass, biogas and geothermal energy of 60 MW saving 48,000 CO2 equivalent throughout the scheme duration until 2023. The budget of the scheme is EUR 150 </a:t>
            </a:r>
            <a:r>
              <a:rPr lang="en-US" dirty="0" err="1"/>
              <a:t>mn</a:t>
            </a:r>
            <a:r>
              <a:rPr lang="en-US" dirty="0"/>
              <a:t> of which 85% are grants from the EU. It covers new or modernized generation facilities and distribution networks and lists eligible expenditures with a cap of support of 20% of a project. It was cleared under Art. 107 III lit. c TFEU.</a:t>
            </a:r>
          </a:p>
          <a:p>
            <a:r>
              <a:rPr lang="en-US" dirty="0"/>
              <a:t>State Aid decision SA.57425 (2020/N) deals with the Romanian Support measure for the upgrade of the Bucharest Municipality District heating network called SACET. A grant owing to the EU Structural and Investment Funds (Cohesion Fund) will cover 85% of the value of totally EUR 254.231.051.-. The main targets are the increase in energy efficiency, improved services and energy savings by reduces of losses in the network. Electricity savings of 969.670 MWh/year are envisaged. The aid is justified under Art. 107 III lit. c TFEU.</a:t>
            </a:r>
            <a:endParaRPr lang="de-DE" dirty="0"/>
          </a:p>
        </p:txBody>
      </p:sp>
      <p:sp>
        <p:nvSpPr>
          <p:cNvPr id="4" name="Fußzeilenplatzhalter 3">
            <a:extLst>
              <a:ext uri="{FF2B5EF4-FFF2-40B4-BE49-F238E27FC236}">
                <a16:creationId xmlns:a16="http://schemas.microsoft.com/office/drawing/2014/main" id="{F88F73DA-BA80-4DB6-846D-55EDDFD515A9}"/>
              </a:ext>
            </a:extLst>
          </p:cNvPr>
          <p:cNvSpPr>
            <a:spLocks noGrp="1"/>
          </p:cNvSpPr>
          <p:nvPr>
            <p:ph type="ftr" sz="quarter" idx="11"/>
          </p:nvPr>
        </p:nvSpPr>
        <p:spPr/>
        <p:txBody>
          <a:bodyPr/>
          <a:lstStyle/>
          <a:p>
            <a:pPr>
              <a:defRPr/>
            </a:pPr>
            <a:r>
              <a:rPr lang="en-US"/>
              <a:t>Bucharest, 9 June 2022</a:t>
            </a:r>
            <a:endParaRPr lang="en-GB"/>
          </a:p>
        </p:txBody>
      </p:sp>
      <p:sp>
        <p:nvSpPr>
          <p:cNvPr id="5" name="Foliennummernplatzhalter 4">
            <a:extLst>
              <a:ext uri="{FF2B5EF4-FFF2-40B4-BE49-F238E27FC236}">
                <a16:creationId xmlns:a16="http://schemas.microsoft.com/office/drawing/2014/main" id="{EBF26CF1-E719-4845-8386-B3995C8ACB2A}"/>
              </a:ext>
            </a:extLst>
          </p:cNvPr>
          <p:cNvSpPr>
            <a:spLocks noGrp="1"/>
          </p:cNvSpPr>
          <p:nvPr>
            <p:ph type="sldNum" sz="quarter" idx="12"/>
          </p:nvPr>
        </p:nvSpPr>
        <p:spPr/>
        <p:txBody>
          <a:bodyPr/>
          <a:lstStyle/>
          <a:p>
            <a:pPr>
              <a:defRPr/>
            </a:pPr>
            <a:fld id="{EF7B0D58-E4A8-4DF1-8AB8-4348370D8517}" type="slidenum">
              <a:rPr lang="en-GB" smtClean="0"/>
              <a:pPr>
                <a:defRPr/>
              </a:pPr>
              <a:t>24</a:t>
            </a:fld>
            <a:endParaRPr lang="en-GB"/>
          </a:p>
        </p:txBody>
      </p:sp>
    </p:spTree>
    <p:extLst>
      <p:ext uri="{BB962C8B-B14F-4D97-AF65-F5344CB8AC3E}">
        <p14:creationId xmlns:p14="http://schemas.microsoft.com/office/powerpoint/2010/main" val="272108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BD94-5E38-A200-78F7-0B5612747677}"/>
              </a:ext>
            </a:extLst>
          </p:cNvPr>
          <p:cNvSpPr>
            <a:spLocks noGrp="1"/>
          </p:cNvSpPr>
          <p:nvPr>
            <p:ph type="title"/>
          </p:nvPr>
        </p:nvSpPr>
        <p:spPr/>
        <p:txBody>
          <a:bodyPr>
            <a:normAutofit fontScale="90000"/>
          </a:bodyPr>
          <a:lstStyle/>
          <a:p>
            <a:r>
              <a:rPr lang="en-US" dirty="0"/>
              <a:t>Conclusions and Outlook: </a:t>
            </a:r>
            <a:r>
              <a:rPr lang="en-US" dirty="0" err="1"/>
              <a:t>REPowerEU</a:t>
            </a:r>
            <a:r>
              <a:rPr lang="en-US" dirty="0"/>
              <a:t> Plan (I)</a:t>
            </a:r>
          </a:p>
        </p:txBody>
      </p:sp>
      <p:sp>
        <p:nvSpPr>
          <p:cNvPr id="3" name="Content Placeholder 2">
            <a:extLst>
              <a:ext uri="{FF2B5EF4-FFF2-40B4-BE49-F238E27FC236}">
                <a16:creationId xmlns:a16="http://schemas.microsoft.com/office/drawing/2014/main" id="{A27E6084-0B94-C32E-D9B5-9D3A4083EC5E}"/>
              </a:ext>
            </a:extLst>
          </p:cNvPr>
          <p:cNvSpPr>
            <a:spLocks noGrp="1"/>
          </p:cNvSpPr>
          <p:nvPr>
            <p:ph idx="1"/>
          </p:nvPr>
        </p:nvSpPr>
        <p:spPr/>
        <p:txBody>
          <a:bodyPr>
            <a:normAutofit fontScale="40000" lnSpcReduction="20000"/>
          </a:bodyPr>
          <a:lstStyle/>
          <a:p>
            <a:pPr algn="just"/>
            <a:r>
              <a:rPr lang="en-GB" sz="3000" b="1" dirty="0"/>
              <a:t>Question: does it appear that there is less and less trust in the market to deliver competition and its benefits? Is this the beginning of a new fourth age of competition in the EU?</a:t>
            </a:r>
          </a:p>
          <a:p>
            <a:pPr algn="just"/>
            <a:r>
              <a:rPr lang="en-GB" dirty="0"/>
              <a:t>Consider: On 08/03/2022 the Commission issued a plan to communicate a plan on energy transformation, which was published on 18/05/2022, when the Commission issued its communication </a:t>
            </a:r>
            <a:r>
              <a:rPr lang="en-GB" dirty="0" err="1"/>
              <a:t>REPowerEU</a:t>
            </a:r>
            <a:r>
              <a:rPr lang="en-GB" dirty="0"/>
              <a:t> plan so as to mitigate the dependence of the EU of fossil fuels produced in Russia and the speeding up of climate change policies as a result of the Russian aggression in the Ukraine. </a:t>
            </a:r>
          </a:p>
          <a:p>
            <a:pPr algn="just"/>
            <a:r>
              <a:rPr lang="en-GB" dirty="0"/>
              <a:t>It contains three aspects: energy saving, diversity of supplies and the enhanced promotion of renewables.</a:t>
            </a:r>
          </a:p>
          <a:p>
            <a:pPr algn="just"/>
            <a:r>
              <a:rPr lang="en-GB" dirty="0"/>
              <a:t>The energy saving target is increased from 9% to 13% by 2030 in the context of the European green deal  to make Europe </a:t>
            </a:r>
            <a:r>
              <a:rPr lang="en-GB" dirty="0" err="1"/>
              <a:t>clima</a:t>
            </a:r>
            <a:r>
              <a:rPr lang="en-GB" dirty="0"/>
              <a:t>-neutral by 2050 in the context of the fit for 55 programme of July 2021 to reduce net emissions by 55% by 2030 and to reduce oil and gas demand by 5%. The member states shall use taxation as a tool to foster savings, i.e. reduced VAT for domestic heating systems and isolation of buildings. The Commission co-ordinates emergency measures in case of supply crises. </a:t>
            </a:r>
          </a:p>
          <a:p>
            <a:pPr algn="just"/>
            <a:r>
              <a:rPr lang="en-GB" dirty="0"/>
              <a:t>The diversity of supplies target deals with the co-operation of international partners to diversify supplies, i.e. increased use of LNG-imports and gas pipeline supplies except from Russia including </a:t>
            </a:r>
            <a:r>
              <a:rPr lang="en-GB" u="sng" dirty="0"/>
              <a:t>an EU common procurement mechanism for gas, LNG and hydrogen</a:t>
            </a:r>
            <a:r>
              <a:rPr lang="en-GB" dirty="0"/>
              <a:t>. Additionally, the </a:t>
            </a:r>
            <a:r>
              <a:rPr lang="en-GB" dirty="0" err="1"/>
              <a:t>REPowerUkraine</a:t>
            </a:r>
            <a:r>
              <a:rPr lang="en-GB" dirty="0"/>
              <a:t> plan deals with due co-operation in the energy sector with the Ukraine.</a:t>
            </a:r>
          </a:p>
          <a:p>
            <a:pPr algn="just"/>
            <a:r>
              <a:rPr lang="en-GB" dirty="0"/>
              <a:t>RE acceleration - The enhanced promotion of renewables target deals with the new target of the EU to increase renewable energy use till 2030 to 45% instead 40%. It contains a solar strategy to double </a:t>
            </a:r>
            <a:r>
              <a:rPr lang="en-GB" dirty="0" err="1"/>
              <a:t>ist</a:t>
            </a:r>
            <a:r>
              <a:rPr lang="en-GB" dirty="0"/>
              <a:t> use by 2025 and to install 600 GW until 2030. Also, an obligation to install solar panels on roofs is introduced. The use of heat pumps is enhanced and the integration of geothermal and </a:t>
            </a:r>
            <a:r>
              <a:rPr lang="en-GB" dirty="0" err="1"/>
              <a:t>solarthermal</a:t>
            </a:r>
            <a:r>
              <a:rPr lang="en-GB" dirty="0"/>
              <a:t> energy in combined heat and power </a:t>
            </a:r>
            <a:r>
              <a:rPr lang="en-GB" dirty="0" err="1"/>
              <a:t>ist</a:t>
            </a:r>
            <a:r>
              <a:rPr lang="en-GB" dirty="0"/>
              <a:t> fostered. Moreover, the Commission speeds up slow concession proceedings for large scale renewable energy projects with an amendment of the renewable energy Directive EU/2018/2001 so that renewable projects are deemed to be in the outmost public interest, and the member states shall introduce renewable go-to-areas. </a:t>
            </a:r>
          </a:p>
        </p:txBody>
      </p:sp>
      <p:sp>
        <p:nvSpPr>
          <p:cNvPr id="4" name="Footer Placeholder 3">
            <a:extLst>
              <a:ext uri="{FF2B5EF4-FFF2-40B4-BE49-F238E27FC236}">
                <a16:creationId xmlns:a16="http://schemas.microsoft.com/office/drawing/2014/main" id="{C6DECD7C-DE50-952D-B714-E4A863226A63}"/>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1C5D7D1A-6A68-8156-C434-506F69546843}"/>
              </a:ext>
            </a:extLst>
          </p:cNvPr>
          <p:cNvSpPr>
            <a:spLocks noGrp="1"/>
          </p:cNvSpPr>
          <p:nvPr>
            <p:ph type="sldNum" sz="quarter" idx="12"/>
          </p:nvPr>
        </p:nvSpPr>
        <p:spPr/>
        <p:txBody>
          <a:bodyPr/>
          <a:lstStyle/>
          <a:p>
            <a:pPr>
              <a:defRPr/>
            </a:pPr>
            <a:fld id="{EF7B0D58-E4A8-4DF1-8AB8-4348370D8517}" type="slidenum">
              <a:rPr lang="en-GB" smtClean="0"/>
              <a:pPr>
                <a:defRPr/>
              </a:pPr>
              <a:t>25</a:t>
            </a:fld>
            <a:endParaRPr lang="en-GB"/>
          </a:p>
        </p:txBody>
      </p:sp>
    </p:spTree>
    <p:extLst>
      <p:ext uri="{BB962C8B-B14F-4D97-AF65-F5344CB8AC3E}">
        <p14:creationId xmlns:p14="http://schemas.microsoft.com/office/powerpoint/2010/main" val="2413261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FB1A-CA97-4004-9E40-974CF0524822}"/>
              </a:ext>
            </a:extLst>
          </p:cNvPr>
          <p:cNvSpPr>
            <a:spLocks noGrp="1"/>
          </p:cNvSpPr>
          <p:nvPr>
            <p:ph type="title"/>
          </p:nvPr>
        </p:nvSpPr>
        <p:spPr/>
        <p:txBody>
          <a:bodyPr>
            <a:normAutofit/>
          </a:bodyPr>
          <a:lstStyle/>
          <a:p>
            <a:r>
              <a:rPr lang="de-DE" dirty="0" err="1"/>
              <a:t>REPowerEU</a:t>
            </a:r>
            <a:r>
              <a:rPr lang="de-DE" dirty="0"/>
              <a:t> Plan (II)</a:t>
            </a:r>
          </a:p>
        </p:txBody>
      </p:sp>
      <p:sp>
        <p:nvSpPr>
          <p:cNvPr id="3" name="Inhaltsplatzhalter 2">
            <a:extLst>
              <a:ext uri="{FF2B5EF4-FFF2-40B4-BE49-F238E27FC236}">
                <a16:creationId xmlns:a16="http://schemas.microsoft.com/office/drawing/2014/main" id="{F161EE89-AC2F-4C47-89C0-3C7DB979CEB4}"/>
              </a:ext>
            </a:extLst>
          </p:cNvPr>
          <p:cNvSpPr>
            <a:spLocks noGrp="1"/>
          </p:cNvSpPr>
          <p:nvPr>
            <p:ph idx="1"/>
          </p:nvPr>
        </p:nvSpPr>
        <p:spPr/>
        <p:txBody>
          <a:bodyPr>
            <a:normAutofit fontScale="62500" lnSpcReduction="20000"/>
          </a:bodyPr>
          <a:lstStyle/>
          <a:p>
            <a:pPr algn="just"/>
            <a:r>
              <a:rPr lang="en-GB" dirty="0"/>
              <a:t>Hydrogen - The member states shall agree on the target to produce 10 </a:t>
            </a:r>
            <a:r>
              <a:rPr lang="en-GB" dirty="0" err="1"/>
              <a:t>mn</a:t>
            </a:r>
            <a:r>
              <a:rPr lang="en-GB" dirty="0"/>
              <a:t> tonnes of green hydrogen by 2030 and to import the same amount to replace gas, coal and oil in industries and transport sectors. So as to increase hydrogen production, the Commission provides for additional funds of EUR 200 </a:t>
            </a:r>
            <a:r>
              <a:rPr lang="en-GB" dirty="0" err="1"/>
              <a:t>mn</a:t>
            </a:r>
            <a:r>
              <a:rPr lang="en-GB" dirty="0"/>
              <a:t> for research.</a:t>
            </a:r>
          </a:p>
          <a:p>
            <a:pPr algn="just"/>
            <a:r>
              <a:rPr lang="en-GB" dirty="0"/>
              <a:t>The Commission will introduce CO2 contracts for difference so to promote the use of green hydrogen in industries and generate financial funds for </a:t>
            </a:r>
            <a:r>
              <a:rPr lang="en-GB" dirty="0" err="1"/>
              <a:t>REPowerEU</a:t>
            </a:r>
            <a:r>
              <a:rPr lang="en-GB" dirty="0"/>
              <a:t>. The funds are generated by the European Emission Trading Scheme (ETS). Guidelines for renewable energy and power procurement contracts are issued.</a:t>
            </a:r>
          </a:p>
          <a:p>
            <a:pPr algn="just"/>
            <a:r>
              <a:rPr lang="en-GB" dirty="0"/>
              <a:t>The Commission founds an EU-alliance for the solar industry.</a:t>
            </a:r>
          </a:p>
          <a:p>
            <a:pPr algn="just"/>
            <a:r>
              <a:rPr lang="en-GB" dirty="0"/>
              <a:t>Intelligent investments for the implementation of </a:t>
            </a:r>
            <a:r>
              <a:rPr lang="en-GB" dirty="0" err="1"/>
              <a:t>REPowerEU</a:t>
            </a:r>
            <a:r>
              <a:rPr lang="en-GB" dirty="0"/>
              <a:t> are required with a volume of approximately EUR 210 bn EUR. The replacement of Russian energy imports generates a saving of EUR 100 bn EUR p.a..</a:t>
            </a:r>
          </a:p>
          <a:p>
            <a:pPr algn="just"/>
            <a:r>
              <a:rPr lang="en-GB" dirty="0"/>
              <a:t>So as to support </a:t>
            </a:r>
            <a:r>
              <a:rPr lang="en-GB" dirty="0" err="1"/>
              <a:t>REPowerEU</a:t>
            </a:r>
            <a:r>
              <a:rPr lang="en-GB" dirty="0"/>
              <a:t>, EUR 225 bn are at present available in terms of grants in the context of the EU </a:t>
            </a:r>
            <a:r>
              <a:rPr lang="en-GB" dirty="0" err="1"/>
              <a:t>buildup</a:t>
            </a:r>
            <a:r>
              <a:rPr lang="en-GB" dirty="0"/>
              <a:t> and resilience facility. An additional EUR 20 bn shall be generated in form of grants by the sale of certificates in the ETS.</a:t>
            </a:r>
          </a:p>
        </p:txBody>
      </p:sp>
      <p:sp>
        <p:nvSpPr>
          <p:cNvPr id="4" name="Fußzeilenplatzhalter 3">
            <a:extLst>
              <a:ext uri="{FF2B5EF4-FFF2-40B4-BE49-F238E27FC236}">
                <a16:creationId xmlns:a16="http://schemas.microsoft.com/office/drawing/2014/main" id="{1732213A-2F57-4468-991F-0B2930AE3653}"/>
              </a:ext>
            </a:extLst>
          </p:cNvPr>
          <p:cNvSpPr>
            <a:spLocks noGrp="1"/>
          </p:cNvSpPr>
          <p:nvPr>
            <p:ph type="ftr" sz="quarter" idx="11"/>
          </p:nvPr>
        </p:nvSpPr>
        <p:spPr/>
        <p:txBody>
          <a:bodyPr/>
          <a:lstStyle/>
          <a:p>
            <a:pPr>
              <a:defRPr/>
            </a:pPr>
            <a:r>
              <a:rPr lang="en-US"/>
              <a:t>Bucharest, 9 June 2022</a:t>
            </a:r>
            <a:endParaRPr lang="en-GB"/>
          </a:p>
        </p:txBody>
      </p:sp>
      <p:sp>
        <p:nvSpPr>
          <p:cNvPr id="5" name="Foliennummernplatzhalter 4">
            <a:extLst>
              <a:ext uri="{FF2B5EF4-FFF2-40B4-BE49-F238E27FC236}">
                <a16:creationId xmlns:a16="http://schemas.microsoft.com/office/drawing/2014/main" id="{6F5A38B1-2143-4F77-9973-AD35C1910847}"/>
              </a:ext>
            </a:extLst>
          </p:cNvPr>
          <p:cNvSpPr>
            <a:spLocks noGrp="1"/>
          </p:cNvSpPr>
          <p:nvPr>
            <p:ph type="sldNum" sz="quarter" idx="12"/>
          </p:nvPr>
        </p:nvSpPr>
        <p:spPr/>
        <p:txBody>
          <a:bodyPr/>
          <a:lstStyle/>
          <a:p>
            <a:pPr>
              <a:defRPr/>
            </a:pPr>
            <a:fld id="{EF7B0D58-E4A8-4DF1-8AB8-4348370D8517}" type="slidenum">
              <a:rPr lang="en-GB" smtClean="0"/>
              <a:pPr>
                <a:defRPr/>
              </a:pPr>
              <a:t>26</a:t>
            </a:fld>
            <a:endParaRPr lang="en-GB"/>
          </a:p>
        </p:txBody>
      </p:sp>
    </p:spTree>
    <p:extLst>
      <p:ext uri="{BB962C8B-B14F-4D97-AF65-F5344CB8AC3E}">
        <p14:creationId xmlns:p14="http://schemas.microsoft.com/office/powerpoint/2010/main" val="337276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853F9-FE0E-4DB0-B41B-DC32472A233B}"/>
              </a:ext>
            </a:extLst>
          </p:cNvPr>
          <p:cNvSpPr>
            <a:spLocks noGrp="1"/>
          </p:cNvSpPr>
          <p:nvPr>
            <p:ph type="title"/>
          </p:nvPr>
        </p:nvSpPr>
        <p:spPr/>
        <p:txBody>
          <a:bodyPr/>
          <a:lstStyle/>
          <a:p>
            <a:r>
              <a:rPr lang="de-DE" dirty="0" err="1"/>
              <a:t>REPowerEU</a:t>
            </a:r>
            <a:r>
              <a:rPr lang="de-DE" dirty="0"/>
              <a:t> Plan (III)</a:t>
            </a:r>
          </a:p>
        </p:txBody>
      </p:sp>
      <p:sp>
        <p:nvSpPr>
          <p:cNvPr id="3" name="Inhaltsplatzhalter 2">
            <a:extLst>
              <a:ext uri="{FF2B5EF4-FFF2-40B4-BE49-F238E27FC236}">
                <a16:creationId xmlns:a16="http://schemas.microsoft.com/office/drawing/2014/main" id="{38105E1F-676C-4B3D-A962-423855147F4D}"/>
              </a:ext>
            </a:extLst>
          </p:cNvPr>
          <p:cNvSpPr>
            <a:spLocks noGrp="1"/>
          </p:cNvSpPr>
          <p:nvPr>
            <p:ph idx="1"/>
          </p:nvPr>
        </p:nvSpPr>
        <p:spPr/>
        <p:txBody>
          <a:bodyPr>
            <a:normAutofit fontScale="85000" lnSpcReduction="10000"/>
          </a:bodyPr>
          <a:lstStyle/>
          <a:p>
            <a:pPr algn="just"/>
            <a:r>
              <a:rPr lang="en-GB" dirty="0"/>
              <a:t>Concerning Trans-European-Networks-Energy (TEN-E), these triggered the creation of a </a:t>
            </a:r>
            <a:r>
              <a:rPr lang="en-GB" dirty="0" err="1"/>
              <a:t>resistent</a:t>
            </a:r>
            <a:r>
              <a:rPr lang="en-GB" dirty="0"/>
              <a:t> and connected gas infrastructure. So as to add projects to the list of projects in the common interest (PCI) and to replace Russian imports, a further infrastructure with a volume of EUR 10 bn is necessary. This will be promoted by the Connecting Europe facility where the Commission invites the submission of proposals with a volume of EUR 800 </a:t>
            </a:r>
            <a:r>
              <a:rPr lang="en-GB" dirty="0" err="1"/>
              <a:t>mn</a:t>
            </a:r>
            <a:r>
              <a:rPr lang="en-GB" dirty="0"/>
              <a:t>.</a:t>
            </a:r>
          </a:p>
          <a:p>
            <a:pPr algn="just"/>
            <a:r>
              <a:rPr lang="en-GB" dirty="0"/>
              <a:t>The Commission has so far triggered 5 packages of sanctions against Russia (coal bans, proposals for the end of oil imports by pipeline or ship at the end of 2022).</a:t>
            </a:r>
          </a:p>
        </p:txBody>
      </p:sp>
      <p:sp>
        <p:nvSpPr>
          <p:cNvPr id="4" name="Fußzeilenplatzhalter 3">
            <a:extLst>
              <a:ext uri="{FF2B5EF4-FFF2-40B4-BE49-F238E27FC236}">
                <a16:creationId xmlns:a16="http://schemas.microsoft.com/office/drawing/2014/main" id="{CF187525-BBA0-4B0E-AAEC-C78526828026}"/>
              </a:ext>
            </a:extLst>
          </p:cNvPr>
          <p:cNvSpPr>
            <a:spLocks noGrp="1"/>
          </p:cNvSpPr>
          <p:nvPr>
            <p:ph type="ftr" sz="quarter" idx="11"/>
          </p:nvPr>
        </p:nvSpPr>
        <p:spPr/>
        <p:txBody>
          <a:bodyPr/>
          <a:lstStyle/>
          <a:p>
            <a:pPr>
              <a:defRPr/>
            </a:pPr>
            <a:r>
              <a:rPr lang="en-US"/>
              <a:t>Bucharest, 9 June 2022</a:t>
            </a:r>
            <a:endParaRPr lang="en-GB"/>
          </a:p>
        </p:txBody>
      </p:sp>
      <p:sp>
        <p:nvSpPr>
          <p:cNvPr id="5" name="Foliennummernplatzhalter 4">
            <a:extLst>
              <a:ext uri="{FF2B5EF4-FFF2-40B4-BE49-F238E27FC236}">
                <a16:creationId xmlns:a16="http://schemas.microsoft.com/office/drawing/2014/main" id="{23EA6F82-26C0-4397-ADA8-6E722CE54804}"/>
              </a:ext>
            </a:extLst>
          </p:cNvPr>
          <p:cNvSpPr>
            <a:spLocks noGrp="1"/>
          </p:cNvSpPr>
          <p:nvPr>
            <p:ph type="sldNum" sz="quarter" idx="12"/>
          </p:nvPr>
        </p:nvSpPr>
        <p:spPr/>
        <p:txBody>
          <a:bodyPr/>
          <a:lstStyle/>
          <a:p>
            <a:pPr>
              <a:defRPr/>
            </a:pPr>
            <a:fld id="{EF7B0D58-E4A8-4DF1-8AB8-4348370D8517}" type="slidenum">
              <a:rPr lang="en-GB" smtClean="0"/>
              <a:pPr>
                <a:defRPr/>
              </a:pPr>
              <a:t>27</a:t>
            </a:fld>
            <a:endParaRPr lang="en-GB"/>
          </a:p>
        </p:txBody>
      </p:sp>
    </p:spTree>
    <p:extLst>
      <p:ext uri="{BB962C8B-B14F-4D97-AF65-F5344CB8AC3E}">
        <p14:creationId xmlns:p14="http://schemas.microsoft.com/office/powerpoint/2010/main" val="226457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THANK YOU</a:t>
            </a:r>
          </a:p>
        </p:txBody>
      </p:sp>
      <p:sp>
        <p:nvSpPr>
          <p:cNvPr id="7" name="Content Placeholder 6"/>
          <p:cNvSpPr>
            <a:spLocks noGrp="1"/>
          </p:cNvSpPr>
          <p:nvPr>
            <p:ph idx="1"/>
          </p:nvPr>
        </p:nvSpPr>
        <p:spPr/>
        <p:txBody>
          <a:bodyPr/>
          <a:lstStyle/>
          <a:p>
            <a:pPr marL="0" indent="0" algn="ctr">
              <a:buNone/>
            </a:pPr>
            <a:endParaRPr lang="en-US" dirty="0"/>
          </a:p>
          <a:p>
            <a:pPr marL="0" indent="0" algn="ctr">
              <a:buNone/>
            </a:pPr>
            <a:r>
              <a:rPr lang="en-US" dirty="0"/>
              <a:t>On behalf of myself and Dr </a:t>
            </a:r>
            <a:r>
              <a:rPr lang="en-US" dirty="0" err="1"/>
              <a:t>Matthiesen</a:t>
            </a:r>
            <a:endParaRPr lang="en-US" dirty="0"/>
          </a:p>
          <a:p>
            <a:pPr marL="0" indent="0" algn="ctr">
              <a:buNone/>
            </a:pPr>
            <a:endParaRPr lang="en-US" dirty="0"/>
          </a:p>
        </p:txBody>
      </p:sp>
      <p:sp>
        <p:nvSpPr>
          <p:cNvPr id="4" name="Footer Placeholder 3"/>
          <p:cNvSpPr>
            <a:spLocks noGrp="1"/>
          </p:cNvSpPr>
          <p:nvPr>
            <p:ph type="ftr" sz="quarter" idx="11"/>
          </p:nvPr>
        </p:nvSpPr>
        <p:spPr/>
        <p:txBody>
          <a:bodyPr/>
          <a:lstStyle/>
          <a:p>
            <a:pPr>
              <a:defRPr/>
            </a:pPr>
            <a:r>
              <a:rPr lang="en-US"/>
              <a:t>Bucharest, 9 June 2022</a:t>
            </a:r>
            <a:endParaRPr lang="en-GB"/>
          </a:p>
        </p:txBody>
      </p:sp>
      <p:sp>
        <p:nvSpPr>
          <p:cNvPr id="5" name="Slide Number Placeholder 4"/>
          <p:cNvSpPr>
            <a:spLocks noGrp="1"/>
          </p:cNvSpPr>
          <p:nvPr>
            <p:ph type="sldNum" sz="quarter" idx="12"/>
          </p:nvPr>
        </p:nvSpPr>
        <p:spPr/>
        <p:txBody>
          <a:bodyPr/>
          <a:lstStyle/>
          <a:p>
            <a:pPr>
              <a:defRPr/>
            </a:pPr>
            <a:fld id="{EF7B0D58-E4A8-4DF1-8AB8-4348370D8517}" type="slidenum">
              <a:rPr lang="en-GB" smtClean="0"/>
              <a:pPr>
                <a:defRPr/>
              </a:pPr>
              <a:t>28</a:t>
            </a:fld>
            <a:endParaRPr lang="en-GB"/>
          </a:p>
        </p:txBody>
      </p:sp>
    </p:spTree>
    <p:extLst>
      <p:ext uri="{BB962C8B-B14F-4D97-AF65-F5344CB8AC3E}">
        <p14:creationId xmlns:p14="http://schemas.microsoft.com/office/powerpoint/2010/main" val="7568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2765-F50F-B972-5F13-ACC1999E1D7C}"/>
              </a:ext>
            </a:extLst>
          </p:cNvPr>
          <p:cNvSpPr>
            <a:spLocks noGrp="1"/>
          </p:cNvSpPr>
          <p:nvPr>
            <p:ph type="title"/>
          </p:nvPr>
        </p:nvSpPr>
        <p:spPr/>
        <p:txBody>
          <a:bodyPr/>
          <a:lstStyle/>
          <a:p>
            <a:r>
              <a:rPr lang="en-US" dirty="0"/>
              <a:t>Summary II</a:t>
            </a:r>
          </a:p>
        </p:txBody>
      </p:sp>
      <p:sp>
        <p:nvSpPr>
          <p:cNvPr id="3" name="Content Placeholder 2">
            <a:extLst>
              <a:ext uri="{FF2B5EF4-FFF2-40B4-BE49-F238E27FC236}">
                <a16:creationId xmlns:a16="http://schemas.microsoft.com/office/drawing/2014/main" id="{77F55999-C526-CF50-7ED3-389EF7AEBB0E}"/>
              </a:ext>
            </a:extLst>
          </p:cNvPr>
          <p:cNvSpPr>
            <a:spLocks noGrp="1"/>
          </p:cNvSpPr>
          <p:nvPr>
            <p:ph idx="1"/>
          </p:nvPr>
        </p:nvSpPr>
        <p:spPr/>
        <p:txBody>
          <a:bodyPr>
            <a:normAutofit fontScale="92500"/>
          </a:bodyPr>
          <a:lstStyle/>
          <a:p>
            <a:r>
              <a:rPr lang="en-US" dirty="0"/>
              <a:t>Two assumptions:</a:t>
            </a:r>
          </a:p>
          <a:p>
            <a:pPr marL="457200" indent="-457200">
              <a:buFont typeface="+mj-lt"/>
              <a:buAutoNum type="arabicPeriod"/>
            </a:pPr>
            <a:r>
              <a:rPr lang="en-US" dirty="0"/>
              <a:t>There is a long-standing tension between the integrative measures in the EU project (‘an ever closer union’) and MS control over the energy sector for strategic and social reasons. This remains of key significance.</a:t>
            </a:r>
          </a:p>
          <a:p>
            <a:pPr marL="457200" indent="-457200">
              <a:buFont typeface="+mj-lt"/>
              <a:buAutoNum type="arabicPeriod"/>
            </a:pPr>
            <a:r>
              <a:rPr lang="en-US" dirty="0"/>
              <a:t>Competition has been perhaps the policy priority most challenged by this tension – and by the rise of new and influential policy aims for both MSs and the EU.</a:t>
            </a:r>
          </a:p>
        </p:txBody>
      </p:sp>
      <p:sp>
        <p:nvSpPr>
          <p:cNvPr id="4" name="Footer Placeholder 3">
            <a:extLst>
              <a:ext uri="{FF2B5EF4-FFF2-40B4-BE49-F238E27FC236}">
                <a16:creationId xmlns:a16="http://schemas.microsoft.com/office/drawing/2014/main" id="{7520C6D4-3E5D-94D8-7C8C-FFE82112C2EF}"/>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1D41F624-6AA1-B208-E3DA-C2AEFF50F40D}"/>
              </a:ext>
            </a:extLst>
          </p:cNvPr>
          <p:cNvSpPr>
            <a:spLocks noGrp="1"/>
          </p:cNvSpPr>
          <p:nvPr>
            <p:ph type="sldNum" sz="quarter" idx="12"/>
          </p:nvPr>
        </p:nvSpPr>
        <p:spPr/>
        <p:txBody>
          <a:bodyPr/>
          <a:lstStyle/>
          <a:p>
            <a:pPr>
              <a:defRPr/>
            </a:pPr>
            <a:fld id="{EF7B0D58-E4A8-4DF1-8AB8-4348370D8517}" type="slidenum">
              <a:rPr lang="en-GB" smtClean="0"/>
              <a:pPr>
                <a:defRPr/>
              </a:pPr>
              <a:t>3</a:t>
            </a:fld>
            <a:endParaRPr lang="en-GB"/>
          </a:p>
        </p:txBody>
      </p:sp>
    </p:spTree>
    <p:extLst>
      <p:ext uri="{BB962C8B-B14F-4D97-AF65-F5344CB8AC3E}">
        <p14:creationId xmlns:p14="http://schemas.microsoft.com/office/powerpoint/2010/main" val="36925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9C97-328C-F9D6-1E3E-F4B9FABAD9A1}"/>
              </a:ext>
            </a:extLst>
          </p:cNvPr>
          <p:cNvSpPr>
            <a:spLocks noGrp="1"/>
          </p:cNvSpPr>
          <p:nvPr>
            <p:ph type="title"/>
          </p:nvPr>
        </p:nvSpPr>
        <p:spPr/>
        <p:txBody>
          <a:bodyPr/>
          <a:lstStyle/>
          <a:p>
            <a:r>
              <a:rPr lang="en-GB" dirty="0"/>
              <a:t>The Approach</a:t>
            </a:r>
          </a:p>
        </p:txBody>
      </p:sp>
      <p:sp>
        <p:nvSpPr>
          <p:cNvPr id="3" name="Content Placeholder 2">
            <a:extLst>
              <a:ext uri="{FF2B5EF4-FFF2-40B4-BE49-F238E27FC236}">
                <a16:creationId xmlns:a16="http://schemas.microsoft.com/office/drawing/2014/main" id="{07B3E502-637D-5A93-EDED-92AF165AC12F}"/>
              </a:ext>
            </a:extLst>
          </p:cNvPr>
          <p:cNvSpPr>
            <a:spLocks noGrp="1"/>
          </p:cNvSpPr>
          <p:nvPr>
            <p:ph idx="1"/>
          </p:nvPr>
        </p:nvSpPr>
        <p:spPr/>
        <p:txBody>
          <a:bodyPr>
            <a:normAutofit lnSpcReduction="10000"/>
          </a:bodyPr>
          <a:lstStyle/>
          <a:p>
            <a:r>
              <a:rPr lang="en-GB" dirty="0"/>
              <a:t>Some years ago the American legal scholar, Grant Gilmore, presented a short history of American law with the title, ‘The Ages of American Law’.</a:t>
            </a:r>
          </a:p>
          <a:p>
            <a:r>
              <a:rPr lang="en-GB" dirty="0"/>
              <a:t>He described distinct periods of legal history in his reflections on the American approach to law since the 18</a:t>
            </a:r>
            <a:r>
              <a:rPr lang="en-GB" baseline="30000" dirty="0"/>
              <a:t>th</a:t>
            </a:r>
            <a:r>
              <a:rPr lang="en-GB" dirty="0"/>
              <a:t> century related to social change.</a:t>
            </a:r>
          </a:p>
          <a:p>
            <a:r>
              <a:rPr lang="en-GB" dirty="0"/>
              <a:t>I have borrowed this framing device in an attempt to capture the complex development of competition law and policy with respect to the EU energy sector.  </a:t>
            </a:r>
          </a:p>
        </p:txBody>
      </p:sp>
      <p:sp>
        <p:nvSpPr>
          <p:cNvPr id="4" name="Footer Placeholder 3">
            <a:extLst>
              <a:ext uri="{FF2B5EF4-FFF2-40B4-BE49-F238E27FC236}">
                <a16:creationId xmlns:a16="http://schemas.microsoft.com/office/drawing/2014/main" id="{DDF02A5C-E307-8E8F-A4D9-94656B970B89}"/>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83475465-E3CF-42CB-4DD9-0BA30AEB56AE}"/>
              </a:ext>
            </a:extLst>
          </p:cNvPr>
          <p:cNvSpPr>
            <a:spLocks noGrp="1"/>
          </p:cNvSpPr>
          <p:nvPr>
            <p:ph type="sldNum" sz="quarter" idx="12"/>
          </p:nvPr>
        </p:nvSpPr>
        <p:spPr/>
        <p:txBody>
          <a:bodyPr/>
          <a:lstStyle/>
          <a:p>
            <a:pPr>
              <a:defRPr/>
            </a:pPr>
            <a:fld id="{EF7B0D58-E4A8-4DF1-8AB8-4348370D8517}" type="slidenum">
              <a:rPr lang="en-GB" smtClean="0"/>
              <a:pPr>
                <a:defRPr/>
              </a:pPr>
              <a:t>4</a:t>
            </a:fld>
            <a:endParaRPr lang="en-GB"/>
          </a:p>
        </p:txBody>
      </p:sp>
    </p:spTree>
    <p:extLst>
      <p:ext uri="{BB962C8B-B14F-4D97-AF65-F5344CB8AC3E}">
        <p14:creationId xmlns:p14="http://schemas.microsoft.com/office/powerpoint/2010/main" val="392238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0C3-BBEB-AC34-A320-B60FC832CCDA}"/>
              </a:ext>
            </a:extLst>
          </p:cNvPr>
          <p:cNvSpPr>
            <a:spLocks noGrp="1"/>
          </p:cNvSpPr>
          <p:nvPr>
            <p:ph type="title"/>
          </p:nvPr>
        </p:nvSpPr>
        <p:spPr/>
        <p:txBody>
          <a:bodyPr>
            <a:normAutofit fontScale="90000"/>
          </a:bodyPr>
          <a:lstStyle/>
          <a:p>
            <a:r>
              <a:rPr lang="en-US" dirty="0"/>
              <a:t>Part I</a:t>
            </a:r>
            <a:br>
              <a:rPr lang="en-US" dirty="0"/>
            </a:br>
            <a:r>
              <a:rPr lang="en-US" dirty="0"/>
              <a:t>The First Age</a:t>
            </a:r>
          </a:p>
        </p:txBody>
      </p:sp>
      <p:sp>
        <p:nvSpPr>
          <p:cNvPr id="3" name="Content Placeholder 2">
            <a:extLst>
              <a:ext uri="{FF2B5EF4-FFF2-40B4-BE49-F238E27FC236}">
                <a16:creationId xmlns:a16="http://schemas.microsoft.com/office/drawing/2014/main" id="{CDA6CEB3-8081-68E6-4F38-D931790E78AE}"/>
              </a:ext>
            </a:extLst>
          </p:cNvPr>
          <p:cNvSpPr>
            <a:spLocks noGrp="1"/>
          </p:cNvSpPr>
          <p:nvPr>
            <p:ph idx="1"/>
          </p:nvPr>
        </p:nvSpPr>
        <p:spPr/>
        <p:txBody>
          <a:bodyPr/>
          <a:lstStyle/>
          <a:p>
            <a:r>
              <a:rPr lang="en-US" dirty="0"/>
              <a:t>For several decades, the competition law was not applied to the energy sector. Few complaints made to the EC.</a:t>
            </a:r>
          </a:p>
          <a:p>
            <a:r>
              <a:rPr lang="en-US" dirty="0"/>
              <a:t>Closed monopolistic trade areas were prevalent – in Germany demarcation agreements excluded certain areas from competition in energy supply, and exclusive concession agreements allowed the holder rights to use public land for energy supply purposes.</a:t>
            </a:r>
          </a:p>
        </p:txBody>
      </p:sp>
      <p:sp>
        <p:nvSpPr>
          <p:cNvPr id="4" name="Footer Placeholder 3">
            <a:extLst>
              <a:ext uri="{FF2B5EF4-FFF2-40B4-BE49-F238E27FC236}">
                <a16:creationId xmlns:a16="http://schemas.microsoft.com/office/drawing/2014/main" id="{0AB55AE9-83C3-A368-6F7A-6305E05D20A6}"/>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53189C0D-4B27-F603-28A2-96417589A0AC}"/>
              </a:ext>
            </a:extLst>
          </p:cNvPr>
          <p:cNvSpPr>
            <a:spLocks noGrp="1"/>
          </p:cNvSpPr>
          <p:nvPr>
            <p:ph type="sldNum" sz="quarter" idx="12"/>
          </p:nvPr>
        </p:nvSpPr>
        <p:spPr/>
        <p:txBody>
          <a:bodyPr/>
          <a:lstStyle/>
          <a:p>
            <a:pPr>
              <a:defRPr/>
            </a:pPr>
            <a:fld id="{EF7B0D58-E4A8-4DF1-8AB8-4348370D8517}" type="slidenum">
              <a:rPr lang="en-GB" smtClean="0"/>
              <a:pPr>
                <a:defRPr/>
              </a:pPr>
              <a:t>5</a:t>
            </a:fld>
            <a:endParaRPr lang="en-GB"/>
          </a:p>
        </p:txBody>
      </p:sp>
    </p:spTree>
    <p:extLst>
      <p:ext uri="{BB962C8B-B14F-4D97-AF65-F5344CB8AC3E}">
        <p14:creationId xmlns:p14="http://schemas.microsoft.com/office/powerpoint/2010/main" val="114914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CB02-CAE3-A3D3-F0F9-C05EC73281FB}"/>
              </a:ext>
            </a:extLst>
          </p:cNvPr>
          <p:cNvSpPr>
            <a:spLocks noGrp="1"/>
          </p:cNvSpPr>
          <p:nvPr>
            <p:ph type="title"/>
          </p:nvPr>
        </p:nvSpPr>
        <p:spPr/>
        <p:txBody>
          <a:bodyPr/>
          <a:lstStyle/>
          <a:p>
            <a:r>
              <a:rPr lang="en-US" dirty="0"/>
              <a:t>Continued: change starts</a:t>
            </a:r>
          </a:p>
        </p:txBody>
      </p:sp>
      <p:sp>
        <p:nvSpPr>
          <p:cNvPr id="3" name="Content Placeholder 2">
            <a:extLst>
              <a:ext uri="{FF2B5EF4-FFF2-40B4-BE49-F238E27FC236}">
                <a16:creationId xmlns:a16="http://schemas.microsoft.com/office/drawing/2014/main" id="{8B0B3418-98A4-4817-62A4-F877A70BB213}"/>
              </a:ext>
            </a:extLst>
          </p:cNvPr>
          <p:cNvSpPr>
            <a:spLocks noGrp="1"/>
          </p:cNvSpPr>
          <p:nvPr>
            <p:ph idx="1"/>
          </p:nvPr>
        </p:nvSpPr>
        <p:spPr/>
        <p:txBody>
          <a:bodyPr/>
          <a:lstStyle/>
          <a:p>
            <a:r>
              <a:rPr lang="en-US" dirty="0"/>
              <a:t>Exclusive rights: the EC initiated treaty-based violation proceedings under TFEU 258 against four member states. The CJEU found in </a:t>
            </a:r>
            <a:r>
              <a:rPr lang="en-US" dirty="0" err="1"/>
              <a:t>favour</a:t>
            </a:r>
            <a:r>
              <a:rPr lang="en-US" dirty="0"/>
              <a:t> of the EC, leading to the abolition of closed supply areas.</a:t>
            </a:r>
          </a:p>
          <a:p>
            <a:r>
              <a:rPr lang="en-US" dirty="0"/>
              <a:t>Consensus emerged that legislation was a more democratic option for the EU to approach this problem than the case-specific approach of competition law. Member States could play a role. </a:t>
            </a:r>
          </a:p>
        </p:txBody>
      </p:sp>
      <p:sp>
        <p:nvSpPr>
          <p:cNvPr id="4" name="Footer Placeholder 3">
            <a:extLst>
              <a:ext uri="{FF2B5EF4-FFF2-40B4-BE49-F238E27FC236}">
                <a16:creationId xmlns:a16="http://schemas.microsoft.com/office/drawing/2014/main" id="{AA80833B-83CA-23D2-A246-7962FBCEB14A}"/>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33D320D9-2AF5-33A2-6421-05F79E2325CE}"/>
              </a:ext>
            </a:extLst>
          </p:cNvPr>
          <p:cNvSpPr>
            <a:spLocks noGrp="1"/>
          </p:cNvSpPr>
          <p:nvPr>
            <p:ph type="sldNum" sz="quarter" idx="12"/>
          </p:nvPr>
        </p:nvSpPr>
        <p:spPr/>
        <p:txBody>
          <a:bodyPr/>
          <a:lstStyle/>
          <a:p>
            <a:pPr>
              <a:defRPr/>
            </a:pPr>
            <a:fld id="{EF7B0D58-E4A8-4DF1-8AB8-4348370D8517}" type="slidenum">
              <a:rPr lang="en-GB" smtClean="0"/>
              <a:pPr>
                <a:defRPr/>
              </a:pPr>
              <a:t>6</a:t>
            </a:fld>
            <a:endParaRPr lang="en-GB"/>
          </a:p>
        </p:txBody>
      </p:sp>
    </p:spTree>
    <p:extLst>
      <p:ext uri="{BB962C8B-B14F-4D97-AF65-F5344CB8AC3E}">
        <p14:creationId xmlns:p14="http://schemas.microsoft.com/office/powerpoint/2010/main" val="399395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3AD5-E284-7725-0645-0EA96C3F1087}"/>
              </a:ext>
            </a:extLst>
          </p:cNvPr>
          <p:cNvSpPr>
            <a:spLocks noGrp="1"/>
          </p:cNvSpPr>
          <p:nvPr>
            <p:ph type="title"/>
          </p:nvPr>
        </p:nvSpPr>
        <p:spPr/>
        <p:txBody>
          <a:bodyPr/>
          <a:lstStyle/>
          <a:p>
            <a:r>
              <a:rPr lang="en-US" dirty="0"/>
              <a:t>…and acquires momentum</a:t>
            </a:r>
          </a:p>
        </p:txBody>
      </p:sp>
      <p:sp>
        <p:nvSpPr>
          <p:cNvPr id="3" name="Content Placeholder 2">
            <a:extLst>
              <a:ext uri="{FF2B5EF4-FFF2-40B4-BE49-F238E27FC236}">
                <a16:creationId xmlns:a16="http://schemas.microsoft.com/office/drawing/2014/main" id="{A65D2F31-F3AF-C97C-AFA3-1410971167C2}"/>
              </a:ext>
            </a:extLst>
          </p:cNvPr>
          <p:cNvSpPr>
            <a:spLocks noGrp="1"/>
          </p:cNvSpPr>
          <p:nvPr>
            <p:ph idx="1"/>
          </p:nvPr>
        </p:nvSpPr>
        <p:spPr/>
        <p:txBody>
          <a:bodyPr/>
          <a:lstStyle/>
          <a:p>
            <a:r>
              <a:rPr lang="en-US" dirty="0"/>
              <a:t>First Liberalization Package promoted limited market opening and limited TPA by means of directives. Overtaken by events.</a:t>
            </a:r>
          </a:p>
          <a:p>
            <a:r>
              <a:rPr lang="en-US" dirty="0"/>
              <a:t>Second Liberalization Package increases the market opening for non-household customers and provides for a management and legal unbundling of transmission and distribution of electricity and natural gas. Used regulations as well as directives.</a:t>
            </a:r>
          </a:p>
        </p:txBody>
      </p:sp>
      <p:sp>
        <p:nvSpPr>
          <p:cNvPr id="4" name="Footer Placeholder 3">
            <a:extLst>
              <a:ext uri="{FF2B5EF4-FFF2-40B4-BE49-F238E27FC236}">
                <a16:creationId xmlns:a16="http://schemas.microsoft.com/office/drawing/2014/main" id="{DDA8C808-EF49-E683-04A9-A845C24BEA4C}"/>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BEA6FFFE-DE60-4F13-7852-9F410A8BFB56}"/>
              </a:ext>
            </a:extLst>
          </p:cNvPr>
          <p:cNvSpPr>
            <a:spLocks noGrp="1"/>
          </p:cNvSpPr>
          <p:nvPr>
            <p:ph type="sldNum" sz="quarter" idx="12"/>
          </p:nvPr>
        </p:nvSpPr>
        <p:spPr/>
        <p:txBody>
          <a:bodyPr/>
          <a:lstStyle/>
          <a:p>
            <a:pPr>
              <a:defRPr/>
            </a:pPr>
            <a:fld id="{EF7B0D58-E4A8-4DF1-8AB8-4348370D8517}" type="slidenum">
              <a:rPr lang="en-GB" smtClean="0"/>
              <a:pPr>
                <a:defRPr/>
              </a:pPr>
              <a:t>7</a:t>
            </a:fld>
            <a:endParaRPr lang="en-GB"/>
          </a:p>
        </p:txBody>
      </p:sp>
    </p:spTree>
    <p:extLst>
      <p:ext uri="{BB962C8B-B14F-4D97-AF65-F5344CB8AC3E}">
        <p14:creationId xmlns:p14="http://schemas.microsoft.com/office/powerpoint/2010/main" val="216764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51C9-0B89-A9C0-83BC-F994F8D4F792}"/>
              </a:ext>
            </a:extLst>
          </p:cNvPr>
          <p:cNvSpPr>
            <a:spLocks noGrp="1"/>
          </p:cNvSpPr>
          <p:nvPr>
            <p:ph type="title"/>
          </p:nvPr>
        </p:nvSpPr>
        <p:spPr/>
        <p:txBody>
          <a:bodyPr/>
          <a:lstStyle/>
          <a:p>
            <a:r>
              <a:rPr lang="en-US" dirty="0"/>
              <a:t>The Second Age</a:t>
            </a:r>
          </a:p>
        </p:txBody>
      </p:sp>
      <p:sp>
        <p:nvSpPr>
          <p:cNvPr id="3" name="Content Placeholder 2">
            <a:extLst>
              <a:ext uri="{FF2B5EF4-FFF2-40B4-BE49-F238E27FC236}">
                <a16:creationId xmlns:a16="http://schemas.microsoft.com/office/drawing/2014/main" id="{3F2D978B-A320-54BC-2083-6DA3DD422B03}"/>
              </a:ext>
            </a:extLst>
          </p:cNvPr>
          <p:cNvSpPr>
            <a:spLocks noGrp="1"/>
          </p:cNvSpPr>
          <p:nvPr>
            <p:ph idx="1"/>
          </p:nvPr>
        </p:nvSpPr>
        <p:spPr/>
        <p:txBody>
          <a:bodyPr/>
          <a:lstStyle/>
          <a:p>
            <a:r>
              <a:rPr lang="en-US" dirty="0"/>
              <a:t>Competition Enquiry 2005-2006</a:t>
            </a:r>
          </a:p>
          <a:p>
            <a:r>
              <a:rPr lang="en-US" dirty="0"/>
              <a:t>The diversity of legal instruments used led to the first use of the ‘package’ idea (not previously used officially). Risk of over-regulation.</a:t>
            </a:r>
          </a:p>
          <a:p>
            <a:r>
              <a:rPr lang="en-US" dirty="0"/>
              <a:t>Third energy package built on changes already underway. It initiated ownership unbundling; strengthened TPA and introduced basis for ACER, and regulations on grid codes.</a:t>
            </a:r>
          </a:p>
        </p:txBody>
      </p:sp>
      <p:sp>
        <p:nvSpPr>
          <p:cNvPr id="4" name="Footer Placeholder 3">
            <a:extLst>
              <a:ext uri="{FF2B5EF4-FFF2-40B4-BE49-F238E27FC236}">
                <a16:creationId xmlns:a16="http://schemas.microsoft.com/office/drawing/2014/main" id="{2157074B-9F66-8872-3105-02F42AE85CDF}"/>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954404CB-6552-F58E-C8A1-E78FED8F19E2}"/>
              </a:ext>
            </a:extLst>
          </p:cNvPr>
          <p:cNvSpPr>
            <a:spLocks noGrp="1"/>
          </p:cNvSpPr>
          <p:nvPr>
            <p:ph type="sldNum" sz="quarter" idx="12"/>
          </p:nvPr>
        </p:nvSpPr>
        <p:spPr/>
        <p:txBody>
          <a:bodyPr/>
          <a:lstStyle/>
          <a:p>
            <a:pPr>
              <a:defRPr/>
            </a:pPr>
            <a:fld id="{EF7B0D58-E4A8-4DF1-8AB8-4348370D8517}" type="slidenum">
              <a:rPr lang="en-GB" smtClean="0"/>
              <a:pPr>
                <a:defRPr/>
              </a:pPr>
              <a:t>8</a:t>
            </a:fld>
            <a:endParaRPr lang="en-GB"/>
          </a:p>
        </p:txBody>
      </p:sp>
    </p:spTree>
    <p:extLst>
      <p:ext uri="{BB962C8B-B14F-4D97-AF65-F5344CB8AC3E}">
        <p14:creationId xmlns:p14="http://schemas.microsoft.com/office/powerpoint/2010/main" val="85028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C3DA-C514-F4EB-1AA9-0249E9E7478D}"/>
              </a:ext>
            </a:extLst>
          </p:cNvPr>
          <p:cNvSpPr>
            <a:spLocks noGrp="1"/>
          </p:cNvSpPr>
          <p:nvPr>
            <p:ph type="title"/>
          </p:nvPr>
        </p:nvSpPr>
        <p:spPr/>
        <p:txBody>
          <a:bodyPr/>
          <a:lstStyle/>
          <a:p>
            <a:r>
              <a:rPr lang="en-US" dirty="0"/>
              <a:t>The Third Age</a:t>
            </a:r>
          </a:p>
        </p:txBody>
      </p:sp>
      <p:sp>
        <p:nvSpPr>
          <p:cNvPr id="3" name="Content Placeholder 2">
            <a:extLst>
              <a:ext uri="{FF2B5EF4-FFF2-40B4-BE49-F238E27FC236}">
                <a16:creationId xmlns:a16="http://schemas.microsoft.com/office/drawing/2014/main" id="{F047F23E-5973-90AF-0526-7AD54D7EEC93}"/>
              </a:ext>
            </a:extLst>
          </p:cNvPr>
          <p:cNvSpPr>
            <a:spLocks noGrp="1"/>
          </p:cNvSpPr>
          <p:nvPr>
            <p:ph idx="1"/>
          </p:nvPr>
        </p:nvSpPr>
        <p:spPr/>
        <p:txBody>
          <a:bodyPr>
            <a:normAutofit fontScale="92500" lnSpcReduction="10000"/>
          </a:bodyPr>
          <a:lstStyle/>
          <a:p>
            <a:r>
              <a:rPr lang="en-US" dirty="0"/>
              <a:t>Significant expansion of RE evident by the time the 3</a:t>
            </a:r>
            <a:r>
              <a:rPr lang="en-US" baseline="30000" dirty="0"/>
              <a:t>rd</a:t>
            </a:r>
            <a:r>
              <a:rPr lang="en-US" dirty="0"/>
              <a:t> Package was adopted, even though it owed nothing to it. That package was based on a different, less market-oriented policy. RE has changed the way that markets work; its volume presents challenges to regulators and grid operators not expected when the current regime was designed. But – financial support from govts has fallen. </a:t>
            </a:r>
          </a:p>
          <a:p>
            <a:r>
              <a:rPr lang="en-US" dirty="0"/>
              <a:t>The overriding EU policy goal becomes Clean Energy and emissions reduction– shift in priorities evident in the 4</a:t>
            </a:r>
            <a:r>
              <a:rPr lang="en-US" baseline="30000" dirty="0"/>
              <a:t>th</a:t>
            </a:r>
            <a:r>
              <a:rPr lang="en-US" dirty="0"/>
              <a:t> Liberalization Package. Competition demoted?</a:t>
            </a:r>
          </a:p>
        </p:txBody>
      </p:sp>
      <p:sp>
        <p:nvSpPr>
          <p:cNvPr id="4" name="Footer Placeholder 3">
            <a:extLst>
              <a:ext uri="{FF2B5EF4-FFF2-40B4-BE49-F238E27FC236}">
                <a16:creationId xmlns:a16="http://schemas.microsoft.com/office/drawing/2014/main" id="{5868F666-E89C-6B53-AB91-BFF8D76C1135}"/>
              </a:ext>
            </a:extLst>
          </p:cNvPr>
          <p:cNvSpPr>
            <a:spLocks noGrp="1"/>
          </p:cNvSpPr>
          <p:nvPr>
            <p:ph type="ftr" sz="quarter" idx="11"/>
          </p:nvPr>
        </p:nvSpPr>
        <p:spPr/>
        <p:txBody>
          <a:bodyPr/>
          <a:lstStyle/>
          <a:p>
            <a:pPr>
              <a:defRPr/>
            </a:pPr>
            <a:r>
              <a:rPr lang="en-US"/>
              <a:t>Bucharest, 9 June 2022</a:t>
            </a:r>
            <a:endParaRPr lang="en-GB"/>
          </a:p>
        </p:txBody>
      </p:sp>
      <p:sp>
        <p:nvSpPr>
          <p:cNvPr id="5" name="Slide Number Placeholder 4">
            <a:extLst>
              <a:ext uri="{FF2B5EF4-FFF2-40B4-BE49-F238E27FC236}">
                <a16:creationId xmlns:a16="http://schemas.microsoft.com/office/drawing/2014/main" id="{41750606-8D14-4547-D837-446038E254AD}"/>
              </a:ext>
            </a:extLst>
          </p:cNvPr>
          <p:cNvSpPr>
            <a:spLocks noGrp="1"/>
          </p:cNvSpPr>
          <p:nvPr>
            <p:ph type="sldNum" sz="quarter" idx="12"/>
          </p:nvPr>
        </p:nvSpPr>
        <p:spPr/>
        <p:txBody>
          <a:bodyPr/>
          <a:lstStyle/>
          <a:p>
            <a:pPr>
              <a:defRPr/>
            </a:pPr>
            <a:fld id="{EF7B0D58-E4A8-4DF1-8AB8-4348370D8517}" type="slidenum">
              <a:rPr lang="en-GB" smtClean="0"/>
              <a:pPr>
                <a:defRPr/>
              </a:pPr>
              <a:t>9</a:t>
            </a:fld>
            <a:endParaRPr lang="en-GB"/>
          </a:p>
        </p:txBody>
      </p:sp>
    </p:spTree>
    <p:extLst>
      <p:ext uri="{BB962C8B-B14F-4D97-AF65-F5344CB8AC3E}">
        <p14:creationId xmlns:p14="http://schemas.microsoft.com/office/powerpoint/2010/main" val="155264882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4642</Words>
  <Application>Microsoft Office PowerPoint</Application>
  <PresentationFormat>Bildschirmpräsentation (4:3)</PresentationFormat>
  <Paragraphs>192</Paragraphs>
  <Slides>28</Slides>
  <Notes>1</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28</vt:i4>
      </vt:variant>
    </vt:vector>
  </HeadingPairs>
  <TitlesOfParts>
    <vt:vector size="34" baseType="lpstr">
      <vt:lpstr>Arial</vt:lpstr>
      <vt:lpstr>Calibri</vt:lpstr>
      <vt:lpstr>Garamond</vt:lpstr>
      <vt:lpstr>University of Dundee</vt:lpstr>
      <vt:lpstr>Organic</vt:lpstr>
      <vt:lpstr>Picture</vt:lpstr>
      <vt:lpstr>Competition in Energy Markets – Competition Law vs Changing Priorities in Energy Policy </vt:lpstr>
      <vt:lpstr>Summary I</vt:lpstr>
      <vt:lpstr>Summary II</vt:lpstr>
      <vt:lpstr>The Approach</vt:lpstr>
      <vt:lpstr>Part I The First Age</vt:lpstr>
      <vt:lpstr>Continued: change starts</vt:lpstr>
      <vt:lpstr>…and acquires momentum</vt:lpstr>
      <vt:lpstr>The Second Age</vt:lpstr>
      <vt:lpstr>The Third Age</vt:lpstr>
      <vt:lpstr>Looking Ahead</vt:lpstr>
      <vt:lpstr>Continued</vt:lpstr>
      <vt:lpstr>Part 2: Specific Interventions</vt:lpstr>
      <vt:lpstr>Merger control</vt:lpstr>
      <vt:lpstr>Interplay between IEM policy, liberalization and concentrations</vt:lpstr>
      <vt:lpstr>Overview of Actions</vt:lpstr>
      <vt:lpstr>E.ON/Innogy Case IV/M.8870 (2019)</vt:lpstr>
      <vt:lpstr>Antitrust</vt:lpstr>
      <vt:lpstr>Greece – Lignite/Electricity</vt:lpstr>
      <vt:lpstr>Czech Republic - Electricity Supply</vt:lpstr>
      <vt:lpstr>Romania – Power Exchanges and Opcom</vt:lpstr>
      <vt:lpstr>Romania – Gas Interconnectors</vt:lpstr>
      <vt:lpstr>Germany-Denmark - Interconnector</vt:lpstr>
      <vt:lpstr>State Aids in the Romanian Energy Sector (I)</vt:lpstr>
      <vt:lpstr>State Aids in the Romanian Energy Sector (II)</vt:lpstr>
      <vt:lpstr>Conclusions and Outlook: REPowerEU Plan (I)</vt:lpstr>
      <vt:lpstr>REPowerEU Plan (II)</vt:lpstr>
      <vt:lpstr>REPowerEU Plan (III)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Market Liberalisation Principles</dc:title>
  <dc:creator>Peter Cameron</dc:creator>
  <cp:lastModifiedBy>User</cp:lastModifiedBy>
  <cp:revision>180</cp:revision>
  <cp:lastPrinted>2022-06-08T11:29:32Z</cp:lastPrinted>
  <dcterms:created xsi:type="dcterms:W3CDTF">2006-11-10T08:38:10Z</dcterms:created>
  <dcterms:modified xsi:type="dcterms:W3CDTF">2022-06-20T17:26:30Z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